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82" r:id="rId3"/>
    <p:sldId id="259" r:id="rId4"/>
    <p:sldId id="271" r:id="rId5"/>
    <p:sldId id="265" r:id="rId6"/>
    <p:sldId id="273" r:id="rId7"/>
    <p:sldId id="284" r:id="rId8"/>
    <p:sldId id="285" r:id="rId9"/>
    <p:sldId id="276" r:id="rId10"/>
    <p:sldId id="279" r:id="rId11"/>
    <p:sldId id="275" r:id="rId12"/>
    <p:sldId id="281" r:id="rId13"/>
    <p:sldId id="277" r:id="rId14"/>
    <p:sldId id="286" r:id="rId15"/>
    <p:sldId id="280" r:id="rId16"/>
    <p:sldId id="278" r:id="rId17"/>
    <p:sldId id="287" r:id="rId18"/>
    <p:sldId id="258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6"/>
    <a:srgbClr val="2D89B1"/>
    <a:srgbClr val="3BA890"/>
    <a:srgbClr val="009CA6"/>
    <a:srgbClr val="009BA8"/>
    <a:srgbClr val="17C7D2"/>
    <a:srgbClr val="0CC7D3"/>
    <a:srgbClr val="08CFB5"/>
    <a:srgbClr val="16C7D2"/>
    <a:srgbClr val="FDE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927" autoAdjust="0"/>
  </p:normalViewPr>
  <p:slideViewPr>
    <p:cSldViewPr snapToGrid="0" snapToObjects="1">
      <p:cViewPr varScale="1">
        <p:scale>
          <a:sx n="73" d="100"/>
          <a:sy n="73" d="100"/>
        </p:scale>
        <p:origin x="9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7/20/2015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7/20/2015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459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w Section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6" name="Rak 1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">
    <p:bg>
      <p:bgPr>
        <a:solidFill>
          <a:srgbClr val="16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39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">
    <p:bg>
      <p:bgPr>
        <a:solidFill>
          <a:srgbClr val="08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1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1" y="6255786"/>
            <a:ext cx="1405864" cy="369724"/>
          </a:xfrm>
          <a:prstGeom prst="rect">
            <a:avLst/>
          </a:prstGeom>
        </p:spPr>
      </p:pic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F6C1B002-9338-DE4D-B65D-1E23DE0DA08F}" type="datetime1">
              <a:rPr lang="sv-SE" smtClean="0"/>
              <a:t>2015-07-20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1" y="6255786"/>
            <a:ext cx="1405864" cy="369724"/>
          </a:xfrm>
          <a:prstGeom prst="rect">
            <a:avLst/>
          </a:prstGeom>
        </p:spPr>
      </p:pic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EC4E3B18-1D36-ED46-9A80-170CFB8EDDEE}" type="datetime1">
              <a:rPr lang="sv-SE" smtClean="0"/>
              <a:t>2015-07-20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1" y="6255786"/>
            <a:ext cx="1405864" cy="369724"/>
          </a:xfrm>
          <a:prstGeom prst="rect">
            <a:avLst/>
          </a:prstGeom>
        </p:spPr>
      </p:pic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A9DA373-8BA8-3746-B791-7FDB7F031A46}" type="datetime1">
              <a:rPr lang="sv-SE" smtClean="0"/>
              <a:t>2015-07-20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1" y="6255786"/>
            <a:ext cx="1405864" cy="369724"/>
          </a:xfrm>
          <a:prstGeom prst="rect">
            <a:avLst/>
          </a:prstGeom>
        </p:spPr>
      </p:pic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F5D8C00F-CE0A-3B45-87E3-85C06E68DF4E}" type="datetime1">
              <a:rPr lang="sv-SE" smtClean="0"/>
              <a:t>2015-07-20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1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740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9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68119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007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0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4" r:id="rId3"/>
    <p:sldLayoutId id="2147483678" r:id="rId4"/>
    <p:sldLayoutId id="2147483665" r:id="rId5"/>
    <p:sldLayoutId id="2147483681" r:id="rId6"/>
    <p:sldLayoutId id="2147483668" r:id="rId7"/>
    <p:sldLayoutId id="2147483669" r:id="rId8"/>
    <p:sldLayoutId id="2147483688" r:id="rId9"/>
    <p:sldLayoutId id="2147483670" r:id="rId10"/>
    <p:sldLayoutId id="2147483689" r:id="rId11"/>
    <p:sldLayoutId id="2147483671" r:id="rId12"/>
    <p:sldLayoutId id="2147483690" r:id="rId13"/>
    <p:sldLayoutId id="2147483674" r:id="rId14"/>
    <p:sldLayoutId id="2147483682" r:id="rId15"/>
    <p:sldLayoutId id="2147483675" r:id="rId16"/>
    <p:sldLayoutId id="2147483684" r:id="rId17"/>
    <p:sldLayoutId id="2147483676" r:id="rId18"/>
    <p:sldLayoutId id="2147483686" r:id="rId19"/>
    <p:sldLayoutId id="2147483673" r:id="rId20"/>
    <p:sldLayoutId id="2147483660" r:id="rId21"/>
    <p:sldLayoutId id="2147483661" r:id="rId22"/>
    <p:sldLayoutId id="2147483663" r:id="rId23"/>
    <p:sldLayoutId id="2147483662" r:id="rId24"/>
    <p:sldLayoutId id="2147483691" r:id="rId25"/>
    <p:sldLayoutId id="2147483666" r:id="rId26"/>
    <p:sldLayoutId id="2147483692" r:id="rId27"/>
    <p:sldLayoutId id="2147483667" r:id="rId28"/>
    <p:sldLayoutId id="2147483693" r:id="rId29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6.wmf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400" dirty="0">
                <a:latin typeface="KorolevLiU Medium" panose="02000606000000020004" pitchFamily="50" charset="0"/>
              </a:rPr>
              <a:t>The integrated dial-a-ride problem with timetabled fixed route service</a:t>
            </a:r>
            <a:endParaRPr lang="sv-SE" sz="4400" dirty="0">
              <a:latin typeface="KorolevLiU Medium" panose="02000606000000020004" pitchFamily="50" charset="0"/>
            </a:endParaRP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v-SE" dirty="0">
                <a:latin typeface="KorolevLiU Medium" panose="02000606000000020004" pitchFamily="50" charset="0"/>
              </a:rPr>
              <a:t>Marcus Posada, Henrik Andersson and Carl Henrik Häll</a:t>
            </a:r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latin typeface="KorolevLiU Medium" panose="02000606000000020004" pitchFamily="50" charset="0"/>
              </a:rPr>
              <a:t>Evaluation</a:t>
            </a:r>
            <a:endParaRPr lang="sv-SE" dirty="0">
              <a:latin typeface="KorolevLiU Medium" panose="02000606000000020004" pitchFamily="50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2317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Binary</a:t>
            </a:r>
            <a:r>
              <a:rPr lang="sv-SE" dirty="0" smtClean="0"/>
              <a:t> </a:t>
            </a:r>
            <a:r>
              <a:rPr lang="sv-SE" dirty="0" err="1" smtClean="0"/>
              <a:t>variables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5" y="1632445"/>
            <a:ext cx="7514707" cy="442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9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Evaluation</a:t>
            </a:r>
            <a:r>
              <a:rPr lang="sv-SE" dirty="0" smtClean="0"/>
              <a:t> scenario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612" y="1830356"/>
            <a:ext cx="5586515" cy="398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Computational</a:t>
            </a:r>
            <a:r>
              <a:rPr lang="sv-SE" dirty="0" smtClean="0"/>
              <a:t> </a:t>
            </a:r>
            <a:r>
              <a:rPr lang="sv-SE" dirty="0" err="1" smtClean="0"/>
              <a:t>times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76" y="2256458"/>
            <a:ext cx="7613365" cy="234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Memory</a:t>
            </a:r>
            <a:r>
              <a:rPr lang="sv-SE" dirty="0" smtClean="0"/>
              <a:t> </a:t>
            </a:r>
            <a:r>
              <a:rPr lang="sv-SE" dirty="0" err="1" smtClean="0"/>
              <a:t>usage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83" y="2234043"/>
            <a:ext cx="7622834" cy="188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3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Summary</a:t>
            </a:r>
            <a:r>
              <a:rPr lang="sv-SE" dirty="0" smtClean="0"/>
              <a:t> and </a:t>
            </a:r>
            <a:r>
              <a:rPr lang="sv-SE" dirty="0" err="1" smtClean="0"/>
              <a:t>Conclusions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sv-SE" dirty="0" smtClean="0">
                <a:latin typeface="+mn-lt"/>
              </a:rPr>
              <a:t>The IDARP is </a:t>
            </a:r>
            <a:r>
              <a:rPr lang="sv-SE" dirty="0" err="1" smtClean="0">
                <a:latin typeface="+mn-lt"/>
              </a:rPr>
              <a:t>extended</a:t>
            </a:r>
            <a:r>
              <a:rPr lang="sv-SE" dirty="0" smtClean="0">
                <a:latin typeface="+mn-lt"/>
              </a:rPr>
              <a:t> to </a:t>
            </a:r>
            <a:r>
              <a:rPr lang="sv-SE" dirty="0" err="1" smtClean="0">
                <a:latin typeface="+mn-lt"/>
              </a:rPr>
              <a:t>describe</a:t>
            </a:r>
            <a:r>
              <a:rPr lang="sv-SE" dirty="0" smtClean="0">
                <a:latin typeface="+mn-lt"/>
              </a:rPr>
              <a:t> real </a:t>
            </a:r>
            <a:r>
              <a:rPr lang="sv-SE" dirty="0" err="1" smtClean="0">
                <a:latin typeface="+mn-lt"/>
              </a:rPr>
              <a:t>world</a:t>
            </a:r>
            <a:r>
              <a:rPr lang="sv-SE" dirty="0" smtClean="0">
                <a:latin typeface="+mn-lt"/>
              </a:rPr>
              <a:t> scenarios </a:t>
            </a:r>
            <a:r>
              <a:rPr lang="sv-SE" dirty="0" err="1" smtClean="0">
                <a:latin typeface="+mn-lt"/>
              </a:rPr>
              <a:t>better</a:t>
            </a:r>
            <a:endParaRPr lang="sv-SE" dirty="0" smtClean="0">
              <a:latin typeface="+mn-lt"/>
            </a:endParaRPr>
          </a:p>
          <a:p>
            <a:pPr>
              <a:spcBef>
                <a:spcPts val="1800"/>
              </a:spcBef>
            </a:pPr>
            <a:r>
              <a:rPr lang="sv-SE" dirty="0" err="1" smtClean="0">
                <a:latin typeface="+mn-lt"/>
              </a:rPr>
              <a:t>Two</a:t>
            </a:r>
            <a:r>
              <a:rPr lang="sv-SE" dirty="0" smtClean="0">
                <a:latin typeface="+mn-lt"/>
              </a:rPr>
              <a:t> different </a:t>
            </a:r>
            <a:r>
              <a:rPr lang="sv-SE" dirty="0" err="1" smtClean="0">
                <a:latin typeface="+mn-lt"/>
              </a:rPr>
              <a:t>nodal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structures</a:t>
            </a:r>
            <a:r>
              <a:rPr lang="sv-SE" dirty="0" smtClean="0">
                <a:latin typeface="+mn-lt"/>
              </a:rPr>
              <a:t> for the transfer </a:t>
            </a:r>
            <a:r>
              <a:rPr lang="sv-SE" dirty="0" err="1" smtClean="0">
                <a:latin typeface="+mn-lt"/>
              </a:rPr>
              <a:t>points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are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presented</a:t>
            </a:r>
            <a:endParaRPr lang="sv-SE" dirty="0" smtClean="0">
              <a:latin typeface="+mn-lt"/>
            </a:endParaRPr>
          </a:p>
          <a:p>
            <a:pPr>
              <a:spcBef>
                <a:spcPts val="1800"/>
              </a:spcBef>
            </a:pPr>
            <a:r>
              <a:rPr lang="sv-SE" dirty="0" err="1" smtClean="0">
                <a:latin typeface="+mn-lt"/>
              </a:rPr>
              <a:t>Modeling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choices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greatly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influence</a:t>
            </a:r>
            <a:r>
              <a:rPr lang="sv-SE" dirty="0" smtClean="0">
                <a:latin typeface="+mn-lt"/>
              </a:rPr>
              <a:t> the </a:t>
            </a:r>
            <a:r>
              <a:rPr lang="sv-SE" dirty="0" err="1" smtClean="0">
                <a:latin typeface="+mn-lt"/>
              </a:rPr>
              <a:t>solvability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of</a:t>
            </a:r>
            <a:r>
              <a:rPr lang="sv-SE" dirty="0" smtClean="0">
                <a:latin typeface="+mn-lt"/>
              </a:rPr>
              <a:t> the problem</a:t>
            </a:r>
          </a:p>
          <a:p>
            <a:pPr>
              <a:spcBef>
                <a:spcPts val="1800"/>
              </a:spcBef>
            </a:pPr>
            <a:r>
              <a:rPr lang="sv-SE" dirty="0" smtClean="0">
                <a:latin typeface="+mn-lt"/>
              </a:rPr>
              <a:t>It is still not </a:t>
            </a:r>
            <a:r>
              <a:rPr lang="sv-SE" dirty="0" err="1" smtClean="0">
                <a:latin typeface="+mn-lt"/>
              </a:rPr>
              <a:t>reasonable</a:t>
            </a:r>
            <a:r>
              <a:rPr lang="sv-SE" dirty="0" smtClean="0">
                <a:latin typeface="+mn-lt"/>
              </a:rPr>
              <a:t> to </a:t>
            </a:r>
            <a:r>
              <a:rPr lang="sv-SE" dirty="0" err="1" smtClean="0">
                <a:latin typeface="+mn-lt"/>
              </a:rPr>
              <a:t>solve</a:t>
            </a:r>
            <a:r>
              <a:rPr lang="sv-SE" dirty="0" smtClean="0">
                <a:latin typeface="+mn-lt"/>
              </a:rPr>
              <a:t> the IDARP to </a:t>
            </a:r>
            <a:r>
              <a:rPr lang="sv-SE" dirty="0" err="1" smtClean="0">
                <a:latin typeface="+mn-lt"/>
              </a:rPr>
              <a:t>optimality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119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/>
              <a:t>f</a:t>
            </a:r>
            <a:r>
              <a:rPr lang="sv-SE" dirty="0" err="1" smtClean="0"/>
              <a:t>uture</a:t>
            </a:r>
            <a:r>
              <a:rPr lang="sv-SE" dirty="0" smtClean="0"/>
              <a:t> research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 smtClean="0">
                <a:latin typeface="+mn-lt"/>
              </a:rPr>
              <a:t>Exact</a:t>
            </a:r>
            <a:r>
              <a:rPr lang="sv-SE" dirty="0" smtClean="0">
                <a:latin typeface="+mn-lt"/>
              </a:rPr>
              <a:t> solutions: </a:t>
            </a:r>
            <a:r>
              <a:rPr lang="sv-SE" dirty="0" err="1" smtClean="0">
                <a:latin typeface="+mn-lt"/>
              </a:rPr>
              <a:t>stronger</a:t>
            </a:r>
            <a:r>
              <a:rPr lang="sv-SE" dirty="0" smtClean="0">
                <a:latin typeface="+mn-lt"/>
              </a:rPr>
              <a:t> valid </a:t>
            </a:r>
            <a:r>
              <a:rPr lang="sv-SE" dirty="0" err="1" smtClean="0">
                <a:latin typeface="+mn-lt"/>
              </a:rPr>
              <a:t>inequalities</a:t>
            </a:r>
            <a:r>
              <a:rPr lang="sv-SE" dirty="0" smtClean="0">
                <a:latin typeface="+mn-lt"/>
              </a:rPr>
              <a:t>, </a:t>
            </a:r>
            <a:r>
              <a:rPr lang="sv-SE" dirty="0" err="1" smtClean="0">
                <a:latin typeface="+mn-lt"/>
              </a:rPr>
              <a:t>branching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techniques</a:t>
            </a:r>
            <a:r>
              <a:rPr lang="sv-SE" dirty="0" smtClean="0">
                <a:latin typeface="+mn-lt"/>
              </a:rPr>
              <a:t>, </a:t>
            </a:r>
            <a:r>
              <a:rPr lang="sv-SE" dirty="0" err="1" smtClean="0">
                <a:latin typeface="+mn-lt"/>
              </a:rPr>
              <a:t>column</a:t>
            </a:r>
            <a:r>
              <a:rPr lang="sv-SE" dirty="0" smtClean="0">
                <a:latin typeface="+mn-lt"/>
              </a:rPr>
              <a:t> generation.</a:t>
            </a:r>
          </a:p>
          <a:p>
            <a:endParaRPr lang="sv-SE" dirty="0">
              <a:latin typeface="+mn-lt"/>
            </a:endParaRPr>
          </a:p>
          <a:p>
            <a:r>
              <a:rPr lang="sv-SE" dirty="0" err="1" smtClean="0">
                <a:latin typeface="+mn-lt"/>
              </a:rPr>
              <a:t>Inexact</a:t>
            </a:r>
            <a:r>
              <a:rPr lang="sv-SE" dirty="0" smtClean="0">
                <a:latin typeface="+mn-lt"/>
              </a:rPr>
              <a:t> solution </a:t>
            </a:r>
            <a:r>
              <a:rPr lang="sv-SE" dirty="0" err="1" smtClean="0">
                <a:latin typeface="+mn-lt"/>
              </a:rPr>
              <a:t>methods</a:t>
            </a:r>
            <a:r>
              <a:rPr lang="sv-SE" dirty="0" smtClean="0">
                <a:latin typeface="+mn-lt"/>
              </a:rPr>
              <a:t>: </a:t>
            </a:r>
            <a:r>
              <a:rPr lang="sv-SE" dirty="0" err="1" smtClean="0">
                <a:latin typeface="+mn-lt"/>
              </a:rPr>
              <a:t>develop</a:t>
            </a:r>
            <a:r>
              <a:rPr lang="sv-SE" dirty="0" smtClean="0">
                <a:latin typeface="+mn-lt"/>
              </a:rPr>
              <a:t> a </a:t>
            </a:r>
            <a:r>
              <a:rPr lang="sv-SE" dirty="0" err="1" smtClean="0">
                <a:latin typeface="+mn-lt"/>
              </a:rPr>
              <a:t>heuristic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solver</a:t>
            </a:r>
            <a:r>
              <a:rPr lang="sv-SE" dirty="0" smtClean="0">
                <a:latin typeface="+mn-lt"/>
              </a:rPr>
              <a:t>. </a:t>
            </a:r>
            <a:r>
              <a:rPr lang="sv-SE" dirty="0" err="1" smtClean="0">
                <a:latin typeface="+mn-lt"/>
              </a:rPr>
              <a:t>Handle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dynamic</a:t>
            </a:r>
            <a:r>
              <a:rPr lang="sv-SE" dirty="0" smtClean="0">
                <a:latin typeface="+mn-lt"/>
              </a:rPr>
              <a:t> problem </a:t>
            </a:r>
            <a:r>
              <a:rPr lang="sv-SE" dirty="0" err="1" smtClean="0">
                <a:latin typeface="+mn-lt"/>
              </a:rPr>
              <a:t>instances</a:t>
            </a:r>
            <a:r>
              <a:rPr lang="sv-SE" dirty="0" smtClean="0">
                <a:latin typeface="+mn-lt"/>
              </a:rPr>
              <a:t>.</a:t>
            </a:r>
          </a:p>
          <a:p>
            <a:endParaRPr lang="sv-SE" dirty="0">
              <a:latin typeface="+mn-lt"/>
            </a:endParaRPr>
          </a:p>
          <a:p>
            <a:r>
              <a:rPr lang="sv-SE" dirty="0" err="1" smtClean="0">
                <a:latin typeface="+mn-lt"/>
              </a:rPr>
              <a:t>Evaluate</a:t>
            </a:r>
            <a:r>
              <a:rPr lang="sv-SE" dirty="0" smtClean="0">
                <a:latin typeface="+mn-lt"/>
              </a:rPr>
              <a:t> the </a:t>
            </a:r>
            <a:r>
              <a:rPr lang="sv-SE" dirty="0" err="1" smtClean="0">
                <a:latin typeface="+mn-lt"/>
              </a:rPr>
              <a:t>effects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of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introducing</a:t>
            </a:r>
            <a:r>
              <a:rPr lang="sv-SE" dirty="0" smtClean="0">
                <a:latin typeface="+mn-lt"/>
              </a:rPr>
              <a:t> an </a:t>
            </a:r>
            <a:r>
              <a:rPr lang="sv-SE" dirty="0" err="1" smtClean="0">
                <a:latin typeface="+mn-lt"/>
              </a:rPr>
              <a:t>integrated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demand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responsive</a:t>
            </a:r>
            <a:r>
              <a:rPr lang="sv-SE" dirty="0" smtClean="0">
                <a:latin typeface="+mn-lt"/>
              </a:rPr>
              <a:t> system.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682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Collaboration</a:t>
            </a:r>
            <a:endParaRPr lang="sv-SE" dirty="0"/>
          </a:p>
        </p:txBody>
      </p:sp>
      <p:pic>
        <p:nvPicPr>
          <p:cNvPr id="5" name="Picture 2" descr="https://innsida.ntnu.no/documents/10157/3573032/logo2_ntnu_u-slagord.png/0d4f0ebd-d32c-4b6c-8cb3-eb26f4fc05e2?t=13872926039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45" y="1731766"/>
            <a:ext cx="1131066" cy="153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planit.se/style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124" y="3638347"/>
            <a:ext cx="1446537" cy="55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upload.wikimedia.org/wikipedia/en/thumb/0/0b/V%C3%A4sttrafik_logo.svg/1024px-V%C3%A4sttrafik_logo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493" y="3515342"/>
            <a:ext cx="3401424" cy="76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cam.liu.se/cam-dagen/vinnova/1.335862/Vinnova_RG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220" y="4560886"/>
            <a:ext cx="3522903" cy="129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023" y="1776648"/>
            <a:ext cx="39909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>
                <a:latin typeface="KorolevLiU Medium" panose="02000606000000020004" pitchFamily="50" charset="0"/>
              </a:rPr>
              <a:t>Marcus Posada, Henrik Andersson and Carl Henrik Häll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72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latin typeface="KorolevLiU Medium" panose="02000606000000020004" pitchFamily="50" charset="0"/>
              </a:rPr>
              <a:t>Introduction</a:t>
            </a:r>
            <a:endParaRPr lang="sv-SE" dirty="0">
              <a:latin typeface="KorolevLiU Medium" panose="02000606000000020004" pitchFamily="50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814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Integrated</a:t>
            </a:r>
            <a:r>
              <a:rPr lang="sv-SE" dirty="0" smtClean="0"/>
              <a:t> </a:t>
            </a:r>
            <a:r>
              <a:rPr lang="sv-SE" dirty="0" err="1" smtClean="0"/>
              <a:t>Dial</a:t>
            </a:r>
            <a:r>
              <a:rPr lang="sv-SE" dirty="0" smtClean="0"/>
              <a:t>-a-</a:t>
            </a:r>
            <a:r>
              <a:rPr lang="sv-SE" dirty="0" err="1" smtClean="0"/>
              <a:t>Ride</a:t>
            </a:r>
            <a:r>
              <a:rPr lang="sv-SE" dirty="0" smtClean="0"/>
              <a:t> Problem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sz="2800" dirty="0" err="1" smtClean="0">
                <a:latin typeface="+mn-lt"/>
              </a:rPr>
              <a:t>Demand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responsive</a:t>
            </a:r>
            <a:r>
              <a:rPr lang="sv-SE" sz="2800" dirty="0" smtClean="0">
                <a:latin typeface="+mn-lt"/>
              </a:rPr>
              <a:t> door-to-door </a:t>
            </a:r>
            <a:r>
              <a:rPr lang="sv-SE" sz="2800" dirty="0" err="1" smtClean="0">
                <a:latin typeface="+mn-lt"/>
              </a:rPr>
              <a:t>transportation</a:t>
            </a:r>
            <a:r>
              <a:rPr lang="sv-SE" sz="2800" dirty="0" smtClean="0">
                <a:latin typeface="+mn-lt"/>
              </a:rPr>
              <a:t> for the </a:t>
            </a:r>
            <a:r>
              <a:rPr lang="sv-SE" sz="2800" dirty="0" err="1" smtClean="0">
                <a:latin typeface="+mn-lt"/>
              </a:rPr>
              <a:t>elderly</a:t>
            </a:r>
            <a:r>
              <a:rPr lang="sv-SE" sz="2800" dirty="0" smtClean="0">
                <a:latin typeface="+mn-lt"/>
              </a:rPr>
              <a:t> and/or </a:t>
            </a:r>
            <a:r>
              <a:rPr lang="sv-SE" sz="2800" dirty="0" err="1" smtClean="0">
                <a:latin typeface="+mn-lt"/>
              </a:rPr>
              <a:t>disabled</a:t>
            </a:r>
            <a:endParaRPr lang="sv-SE" sz="2800" dirty="0" smtClean="0">
              <a:latin typeface="+mn-lt"/>
            </a:endParaRPr>
          </a:p>
          <a:p>
            <a:r>
              <a:rPr lang="sv-SE" sz="2800" dirty="0" smtClean="0">
                <a:latin typeface="+mn-lt"/>
              </a:rPr>
              <a:t>The IDARP is an extension </a:t>
            </a:r>
            <a:r>
              <a:rPr lang="sv-SE" sz="2800" dirty="0" err="1" smtClean="0">
                <a:latin typeface="+mn-lt"/>
              </a:rPr>
              <a:t>of</a:t>
            </a:r>
            <a:r>
              <a:rPr lang="sv-SE" sz="2800" dirty="0" smtClean="0">
                <a:latin typeface="+mn-lt"/>
              </a:rPr>
              <a:t> the DARP</a:t>
            </a:r>
          </a:p>
          <a:p>
            <a:pPr marL="0" indent="0">
              <a:buNone/>
            </a:pPr>
            <a:endParaRPr lang="sv-SE" dirty="0" smtClean="0">
              <a:latin typeface="KorolevLiU Medium" panose="02000606000000020004" pitchFamily="50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Integrated</a:t>
            </a:r>
            <a:r>
              <a:rPr lang="sv-SE" dirty="0" smtClean="0"/>
              <a:t> </a:t>
            </a:r>
            <a:r>
              <a:rPr lang="sv-SE" dirty="0" err="1" smtClean="0"/>
              <a:t>Dial</a:t>
            </a:r>
            <a:r>
              <a:rPr lang="sv-SE" dirty="0" smtClean="0"/>
              <a:t>-a-</a:t>
            </a:r>
            <a:r>
              <a:rPr lang="sv-SE" dirty="0" err="1" smtClean="0"/>
              <a:t>Ride</a:t>
            </a:r>
            <a:r>
              <a:rPr lang="sv-SE" dirty="0" smtClean="0"/>
              <a:t> Problem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30" y="1830357"/>
            <a:ext cx="7325139" cy="412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2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latin typeface="KorolevLiU Medium" panose="02000606000000020004" pitchFamily="50" charset="0"/>
              </a:rPr>
              <a:t>Contributions</a:t>
            </a:r>
            <a:endParaRPr lang="sv-SE" dirty="0">
              <a:latin typeface="KorolevLiU Medium" panose="02000606000000020004" pitchFamily="50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56096" y="3493962"/>
            <a:ext cx="6400800" cy="229061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Two main parts: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1</a:t>
            </a:r>
            <a:r>
              <a:rPr lang="en-US" dirty="0">
                <a:latin typeface="+mn-lt"/>
              </a:rPr>
              <a:t>) extensions and </a:t>
            </a:r>
            <a:r>
              <a:rPr lang="en-US" dirty="0" smtClean="0">
                <a:latin typeface="+mn-lt"/>
              </a:rPr>
              <a:t>generalization </a:t>
            </a:r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model </a:t>
            </a:r>
            <a:r>
              <a:rPr lang="en-US" dirty="0">
                <a:latin typeface="+mn-lt"/>
              </a:rPr>
              <a:t>in Häll et al 2009. </a:t>
            </a:r>
          </a:p>
          <a:p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2</a:t>
            </a:r>
            <a:r>
              <a:rPr lang="en-US" dirty="0">
                <a:latin typeface="+mn-lt"/>
              </a:rPr>
              <a:t>) c</a:t>
            </a:r>
            <a:r>
              <a:rPr lang="en-US" dirty="0" smtClean="0">
                <a:latin typeface="+mn-lt"/>
              </a:rPr>
              <a:t>hanges to </a:t>
            </a:r>
            <a:r>
              <a:rPr lang="en-US" dirty="0">
                <a:latin typeface="+mn-lt"/>
              </a:rPr>
              <a:t>the model </a:t>
            </a:r>
            <a:r>
              <a:rPr lang="en-US" dirty="0" smtClean="0">
                <a:latin typeface="+mn-lt"/>
              </a:rPr>
              <a:t>structure </a:t>
            </a:r>
            <a:r>
              <a:rPr lang="en-US" dirty="0">
                <a:latin typeface="+mn-lt"/>
              </a:rPr>
              <a:t>in order </a:t>
            </a:r>
            <a:r>
              <a:rPr lang="en-US" dirty="0" smtClean="0">
                <a:latin typeface="+mn-lt"/>
              </a:rPr>
              <a:t>to </a:t>
            </a:r>
            <a:r>
              <a:rPr lang="en-US" dirty="0">
                <a:latin typeface="+mn-lt"/>
              </a:rPr>
              <a:t>reduce network size and solving time.</a:t>
            </a:r>
          </a:p>
        </p:txBody>
      </p:sp>
    </p:spTree>
    <p:extLst>
      <p:ext uri="{BB962C8B-B14F-4D97-AF65-F5344CB8AC3E}">
        <p14:creationId xmlns:p14="http://schemas.microsoft.com/office/powerpoint/2010/main" val="7711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Generalizations</a:t>
            </a:r>
            <a:r>
              <a:rPr lang="sv-SE" dirty="0" smtClean="0"/>
              <a:t> and extensions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Timetables – impacts travel times and triangle inequalities</a:t>
            </a:r>
          </a:p>
          <a:p>
            <a:r>
              <a:rPr lang="en-US" sz="2800" dirty="0">
                <a:latin typeface="+mn-lt"/>
              </a:rPr>
              <a:t>Inhomogeneous vehicle fleet – costs, (travel times) and capacities</a:t>
            </a:r>
          </a:p>
          <a:p>
            <a:r>
              <a:rPr lang="en-US" sz="2800" dirty="0">
                <a:latin typeface="+mn-lt"/>
              </a:rPr>
              <a:t>Relaxation of pick-up/drop-off constraints for special cases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6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305998" y="756930"/>
            <a:ext cx="8710907" cy="5147376"/>
            <a:chOff x="216546" y="210277"/>
            <a:chExt cx="8710907" cy="5147376"/>
          </a:xfrm>
        </p:grpSpPr>
        <p:pic>
          <p:nvPicPr>
            <p:cNvPr id="3" name="Bildobjekt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6546" y="210277"/>
              <a:ext cx="8710907" cy="3494623"/>
            </a:xfrm>
            <a:prstGeom prst="rect">
              <a:avLst/>
            </a:prstGeom>
          </p:spPr>
        </p:pic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076" y="3704900"/>
              <a:ext cx="7737588" cy="1652753"/>
            </a:xfrm>
            <a:prstGeom prst="rect">
              <a:avLst/>
            </a:prstGeom>
          </p:spPr>
        </p:pic>
      </p:grpSp>
      <p:sp>
        <p:nvSpPr>
          <p:cNvPr id="5" name="Vänster klammerparentes 4"/>
          <p:cNvSpPr/>
          <p:nvPr/>
        </p:nvSpPr>
        <p:spPr>
          <a:xfrm>
            <a:off x="305998" y="1912883"/>
            <a:ext cx="377174" cy="233867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Vänster klammerparentes 5"/>
          <p:cNvSpPr/>
          <p:nvPr/>
        </p:nvSpPr>
        <p:spPr>
          <a:xfrm>
            <a:off x="316508" y="4251553"/>
            <a:ext cx="377174" cy="165275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69" y="848866"/>
            <a:ext cx="8234427" cy="5068457"/>
          </a:xfrm>
          <a:prstGeom prst="rect">
            <a:avLst/>
          </a:prstGeom>
        </p:spPr>
      </p:pic>
      <p:sp>
        <p:nvSpPr>
          <p:cNvPr id="3" name="Vänster klammerparentes 2"/>
          <p:cNvSpPr/>
          <p:nvPr/>
        </p:nvSpPr>
        <p:spPr>
          <a:xfrm>
            <a:off x="272995" y="848867"/>
            <a:ext cx="377174" cy="68564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Vänster klammerparentes 3"/>
          <p:cNvSpPr/>
          <p:nvPr/>
        </p:nvSpPr>
        <p:spPr>
          <a:xfrm>
            <a:off x="303054" y="1534511"/>
            <a:ext cx="377174" cy="68564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Vänster klammerparentes 4"/>
          <p:cNvSpPr/>
          <p:nvPr/>
        </p:nvSpPr>
        <p:spPr>
          <a:xfrm>
            <a:off x="272995" y="2220154"/>
            <a:ext cx="377174" cy="120884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Vänster klammerparentes 5"/>
          <p:cNvSpPr/>
          <p:nvPr/>
        </p:nvSpPr>
        <p:spPr>
          <a:xfrm>
            <a:off x="242936" y="3428999"/>
            <a:ext cx="377174" cy="88024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Vänster klammerparentes 6"/>
          <p:cNvSpPr/>
          <p:nvPr/>
        </p:nvSpPr>
        <p:spPr>
          <a:xfrm>
            <a:off x="242936" y="4309239"/>
            <a:ext cx="377174" cy="145042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11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 alternative </a:t>
            </a:r>
            <a:r>
              <a:rPr lang="sv-SE" dirty="0" err="1"/>
              <a:t>nodal</a:t>
            </a:r>
            <a:r>
              <a:rPr lang="sv-SE" dirty="0"/>
              <a:t> </a:t>
            </a:r>
            <a:r>
              <a:rPr lang="sv-SE" dirty="0" err="1"/>
              <a:t>structure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30" y="1830356"/>
            <a:ext cx="6867939" cy="38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iU presentation.potx" id="{61AC19CB-CF93-4B06-AA76-4129C268CF9C}" vid="{ECCD3BAF-C45D-4438-81B0-F0B6D51CD50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LiU presentation</Template>
  <TotalTime>3279</TotalTime>
  <Words>218</Words>
  <Application>Microsoft Office PowerPoint</Application>
  <PresentationFormat>Bildspel på skärmen (4:3)</PresentationFormat>
  <Paragraphs>36</Paragraphs>
  <Slides>18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3" baseType="lpstr">
      <vt:lpstr>Arial</vt:lpstr>
      <vt:lpstr>Calibri</vt:lpstr>
      <vt:lpstr>Georgia</vt:lpstr>
      <vt:lpstr>KorolevLiU Medium</vt:lpstr>
      <vt:lpstr>Office-tema</vt:lpstr>
      <vt:lpstr>The integrated dial-a-ride problem with timetabled fixed route service</vt:lpstr>
      <vt:lpstr>Introduction</vt:lpstr>
      <vt:lpstr>The Integrated Dial-a-Ride Problem</vt:lpstr>
      <vt:lpstr>The Integrated Dial-a-Ride Problem</vt:lpstr>
      <vt:lpstr>Contributions</vt:lpstr>
      <vt:lpstr>Generalizations and extensions</vt:lpstr>
      <vt:lpstr>PowerPoint-presentation</vt:lpstr>
      <vt:lpstr>PowerPoint-presentation</vt:lpstr>
      <vt:lpstr>An alternative nodal structure</vt:lpstr>
      <vt:lpstr>Evaluation</vt:lpstr>
      <vt:lpstr>Binary variables</vt:lpstr>
      <vt:lpstr>Evaluation scenario</vt:lpstr>
      <vt:lpstr>Computational times</vt:lpstr>
      <vt:lpstr>Memory usage</vt:lpstr>
      <vt:lpstr>Summary and Conclusions</vt:lpstr>
      <vt:lpstr>Possible future research</vt:lpstr>
      <vt:lpstr>Collaboration</vt:lpstr>
      <vt:lpstr>PowerPoint-presentation</vt:lpstr>
    </vt:vector>
  </TitlesOfParts>
  <Company>Linköpings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integrated dial-a-ride problem with timetabled fixed route service</dc:title>
  <dc:creator>Marcus Posada</dc:creator>
  <cp:lastModifiedBy>Marcus Posada</cp:lastModifiedBy>
  <cp:revision>25</cp:revision>
  <dcterms:created xsi:type="dcterms:W3CDTF">2015-07-17T14:36:30Z</dcterms:created>
  <dcterms:modified xsi:type="dcterms:W3CDTF">2015-07-20T09:09:12Z</dcterms:modified>
</cp:coreProperties>
</file>