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6"/>
  </p:notesMasterIdLst>
  <p:handoutMasterIdLst>
    <p:handoutMasterId r:id="rId37"/>
  </p:handoutMasterIdLst>
  <p:sldIdLst>
    <p:sldId id="294" r:id="rId3"/>
    <p:sldId id="295" r:id="rId4"/>
    <p:sldId id="297" r:id="rId5"/>
    <p:sldId id="273" r:id="rId6"/>
    <p:sldId id="310" r:id="rId7"/>
    <p:sldId id="301" r:id="rId8"/>
    <p:sldId id="302" r:id="rId9"/>
    <p:sldId id="277" r:id="rId10"/>
    <p:sldId id="308" r:id="rId11"/>
    <p:sldId id="281" r:id="rId12"/>
    <p:sldId id="305" r:id="rId13"/>
    <p:sldId id="282" r:id="rId14"/>
    <p:sldId id="278" r:id="rId15"/>
    <p:sldId id="283" r:id="rId16"/>
    <p:sldId id="284" r:id="rId17"/>
    <p:sldId id="274" r:id="rId18"/>
    <p:sldId id="287" r:id="rId19"/>
    <p:sldId id="288" r:id="rId20"/>
    <p:sldId id="289" r:id="rId21"/>
    <p:sldId id="296" r:id="rId22"/>
    <p:sldId id="293" r:id="rId23"/>
    <p:sldId id="275" r:id="rId24"/>
    <p:sldId id="260" r:id="rId25"/>
    <p:sldId id="303" r:id="rId26"/>
    <p:sldId id="258" r:id="rId27"/>
    <p:sldId id="259" r:id="rId28"/>
    <p:sldId id="261" r:id="rId29"/>
    <p:sldId id="307" r:id="rId30"/>
    <p:sldId id="262" r:id="rId31"/>
    <p:sldId id="269" r:id="rId32"/>
    <p:sldId id="264" r:id="rId33"/>
    <p:sldId id="265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648" y="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356F-4F64-4727-A3FB-84BC1610F36A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C5A8-7C33-4442-AED4-75E40A4E52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4504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A010-1AE2-4AAB-8E1C-626807556A5E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5D28-FC22-4486-B764-F7DEE211CE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818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zh-CN" dirty="0" smtClean="0"/>
              <a:t>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Introduction—train units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Introduction—train units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Of</a:t>
            </a:r>
            <a:r>
              <a:rPr lang="en-GB" baseline="0" dirty="0" smtClean="0"/>
              <a:t> will measure how well the model satisfies the desirable level capacity requirements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5D28-FC22-4486-B764-F7DEE211CEF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873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I’ll skip the</a:t>
            </a:r>
            <a:r>
              <a:rPr lang="en-GB" baseline="0" dirty="0" smtClean="0"/>
              <a:t> solution approach on the model. It is solved by branch-and-price with ad-hoc </a:t>
            </a:r>
            <a:r>
              <a:rPr lang="en-GB" baseline="0" smtClean="0"/>
              <a:t>branching strategies.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5D28-FC22-4486-B764-F7DEE211CEF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569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Arcs # in manual schedule? Approximated time?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5D28-FC22-4486-B764-F7DEE211CEF7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68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Introduction: problem description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altLang="zh-CN" dirty="0" smtClean="0"/>
              <a:t> Given a fixed timetable</a:t>
            </a:r>
            <a:r>
              <a:rPr lang="en-GB" altLang="zh-CN" baseline="0" dirty="0" smtClean="0"/>
              <a:t> with train services and a fleet of different types of train unit, the TUSP aims to</a:t>
            </a:r>
          </a:p>
          <a:p>
            <a:pPr>
              <a:buFontTx/>
              <a:buChar char="-"/>
            </a:pPr>
            <a:r>
              <a:rPr lang="en-GB" altLang="zh-CN" baseline="0" dirty="0" smtClean="0"/>
              <a:t> Two problems are identified regarding capacity requirements: (1) unknown/unclear even for the train operators;(2) not manually produced; due to the nature of optimization models.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5D28-FC22-4486-B764-F7DEE211CEF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zh-CN" dirty="0" smtClean="0"/>
              <a:t>Other</a:t>
            </a:r>
            <a:r>
              <a:rPr lang="en-GB" altLang="zh-CN" baseline="0" dirty="0" smtClean="0"/>
              <a:t> issues: locations banned for </a:t>
            </a:r>
            <a:r>
              <a:rPr lang="en-GB" altLang="zh-CN" baseline="0" dirty="0" err="1" smtClean="0"/>
              <a:t>cpl</a:t>
            </a:r>
            <a:r>
              <a:rPr lang="en-GB" altLang="zh-CN" baseline="0" dirty="0" smtClean="0"/>
              <a:t>/</a:t>
            </a:r>
            <a:r>
              <a:rPr lang="en-GB" altLang="zh-CN" baseline="0" dirty="0" err="1" smtClean="0"/>
              <a:t>decpl</a:t>
            </a:r>
            <a:r>
              <a:rPr lang="en-GB" altLang="zh-CN" baseline="0" dirty="0" smtClean="0"/>
              <a:t>; additional time consumed by </a:t>
            </a:r>
            <a:r>
              <a:rPr lang="en-GB" altLang="zh-CN" baseline="0" dirty="0" err="1" smtClean="0"/>
              <a:t>cpl</a:t>
            </a:r>
            <a:r>
              <a:rPr lang="en-GB" altLang="zh-CN" baseline="0" dirty="0" smtClean="0"/>
              <a:t>/</a:t>
            </a:r>
            <a:r>
              <a:rPr lang="en-GB" altLang="zh-CN" baseline="0" dirty="0" err="1" smtClean="0"/>
              <a:t>decpl</a:t>
            </a:r>
            <a:r>
              <a:rPr lang="en-GB" altLang="zh-CN" baseline="0" dirty="0" smtClean="0"/>
              <a:t>; unit type compatibility; unit blockage at stations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5D28-FC22-4486-B764-F7DEE211CEF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Bare</a:t>
            </a:r>
            <a:r>
              <a:rPr lang="en-GB" baseline="0" dirty="0" smtClean="0"/>
              <a:t> minimum required by transport authorities; operated train unit schedules from previous years; actual passenger number manually counted on a subset of trains; </a:t>
            </a:r>
          </a:p>
          <a:p>
            <a:pPr>
              <a:buFontTx/>
              <a:buChar char="-"/>
            </a:pPr>
            <a:r>
              <a:rPr lang="en-GB" baseline="0" dirty="0" smtClean="0"/>
              <a:t> none of them can represent the realistic requirement level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Introduction—train units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(1)</a:t>
            </a:r>
            <a:r>
              <a:rPr lang="en-GB" baseline="0" dirty="0" smtClean="0"/>
              <a:t> D is banned for </a:t>
            </a:r>
            <a:r>
              <a:rPr lang="en-GB" baseline="0" dirty="0" err="1" smtClean="0"/>
              <a:t>cpl</a:t>
            </a:r>
            <a:r>
              <a:rPr lang="en-GB" baseline="0" dirty="0" smtClean="0"/>
              <a:t>/</a:t>
            </a:r>
            <a:r>
              <a:rPr lang="en-GB" baseline="0" dirty="0" err="1" smtClean="0"/>
              <a:t>decpl</a:t>
            </a:r>
            <a:r>
              <a:rPr lang="en-GB" baseline="0" dirty="0" smtClean="0"/>
              <a:t>, but B can; (2) The red unit has to do an empty-running from B to D o/w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Introduction—train units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Introduction: problem description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1651B-88CA-41C7-BCB0-DD74BA97B2C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502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89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900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09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662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030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753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5198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74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7163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07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3270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5912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1901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355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451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321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059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939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2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26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71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CEF3-9772-477C-A0CF-104D4B7D49C9}" type="datetimeFigureOut">
              <a:rPr lang="en-GB" smtClean="0"/>
              <a:pPr/>
              <a:t>22/07/2015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6C25-219A-4226-952D-D0D13FC8A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226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pPr/>
              <a:t>7/22/2015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078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" y="38676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INOC 2013</a:t>
            </a:r>
          </a:p>
          <a:p>
            <a:pPr eaLnBrk="0" hangingPunct="0">
              <a:spcBef>
                <a:spcPct val="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May 2013, Tenerife, Spain</a:t>
            </a:r>
            <a:endParaRPr lang="en-US" altLang="zh-CN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图片 15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817" y="6093297"/>
            <a:ext cx="1880716" cy="504582"/>
          </a:xfrm>
          <a:prstGeom prst="rect">
            <a:avLst/>
          </a:prstGeom>
        </p:spPr>
      </p:pic>
      <p:pic>
        <p:nvPicPr>
          <p:cNvPr id="11" name="图片 17" descr="epsrc.jpg"/>
          <p:cNvPicPr>
            <a:picLocks noChangeAspect="1"/>
          </p:cNvPicPr>
          <p:nvPr/>
        </p:nvPicPr>
        <p:blipFill rotWithShape="1">
          <a:blip r:embed="rId4" cstate="print"/>
          <a:srcRect t="-32445" b="32445"/>
          <a:stretch/>
        </p:blipFill>
        <p:spPr>
          <a:xfrm>
            <a:off x="1535329" y="5733256"/>
            <a:ext cx="1673342" cy="864622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331977" y="1340873"/>
            <a:ext cx="6480048" cy="2248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Train unit scheduling with </a:t>
            </a:r>
            <a:endParaRPr lang="en-GB" sz="3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bi-level </a:t>
            </a:r>
            <a:r>
              <a:rPr lang="en-GB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capacity requirements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624" y="3500438"/>
            <a:ext cx="684075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Zhiyuan Lin, Eva Barrena, Raymond Kwan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dirty="0">
                <a:latin typeface="Arial" pitchFamily="34" charset="0"/>
                <a:cs typeface="Arial" pitchFamily="34" charset="0"/>
              </a:rPr>
              <a:t>School of Computing, University of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Leeds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UK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50183" y="4276471"/>
            <a:ext cx="43866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en-GB" sz="26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CASPT </a:t>
            </a:r>
          </a:p>
          <a:p>
            <a:pPr algn="ctr"/>
            <a:r>
              <a:rPr lang="en-GB" sz="20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GB" sz="20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July 2015, Rotterdam</a:t>
            </a:r>
            <a:endParaRPr lang="en-GB" sz="20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 descr="FirstGroup pl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339" y="6093296"/>
            <a:ext cx="1155918" cy="37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20" name="Picture 6" descr="LeedsUniWh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36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文本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zh-CN" dirty="0" smtClean="0">
                <a:solidFill>
                  <a:schemeClr val="accent2"/>
                </a:solidFill>
              </a:rPr>
              <a:t>Implicit information</a:t>
            </a:r>
            <a:endParaRPr lang="en-GB" altLang="zh-CN" dirty="0">
              <a:solidFill>
                <a:schemeClr val="accent2"/>
              </a:solidFill>
            </a:endParaRPr>
          </a:p>
          <a:p>
            <a:pPr lvl="1"/>
            <a:r>
              <a:rPr lang="en-GB" altLang="zh-CN" dirty="0" smtClean="0"/>
              <a:t>Pattern of </a:t>
            </a:r>
            <a:r>
              <a:rPr lang="en-GB" altLang="zh-CN" dirty="0"/>
              <a:t>unit resource distribution </a:t>
            </a:r>
            <a:endParaRPr lang="en-GB" altLang="zh-CN" dirty="0" smtClean="0"/>
          </a:p>
          <a:p>
            <a:pPr lvl="1"/>
            <a:r>
              <a:rPr lang="en-GB" altLang="zh-CN" dirty="0" smtClean="0"/>
              <a:t>Agreements/expectations </a:t>
            </a:r>
            <a:r>
              <a:rPr lang="en-GB" altLang="zh-CN" dirty="0"/>
              <a:t>with transport authorities</a:t>
            </a:r>
          </a:p>
          <a:p>
            <a:r>
              <a:rPr lang="en-GB" altLang="zh-CN" dirty="0">
                <a:solidFill>
                  <a:schemeClr val="accent2"/>
                </a:solidFill>
              </a:rPr>
              <a:t>Potential problems</a:t>
            </a:r>
          </a:p>
          <a:p>
            <a:pPr lvl="1"/>
            <a:r>
              <a:rPr lang="en-GB" altLang="zh-CN" dirty="0"/>
              <a:t>Capacity strengthening could be used for unit resource redistribution: didn’t reflecting the real level</a:t>
            </a:r>
          </a:p>
          <a:p>
            <a:pPr lvl="1"/>
            <a:r>
              <a:rPr lang="en-GB" altLang="zh-CN" dirty="0"/>
              <a:t>Unreasonable pattern may </a:t>
            </a:r>
            <a:r>
              <a:rPr lang="en-GB" altLang="zh-CN" dirty="0" smtClean="0"/>
              <a:t>stay in past </a:t>
            </a:r>
            <a:r>
              <a:rPr lang="en-GB" altLang="zh-CN" dirty="0"/>
              <a:t>schedules for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3999" cy="1333500"/>
            <a:chOff x="48" y="48"/>
            <a:chExt cx="5664" cy="79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Historic capacity provision</a:t>
              </a:r>
              <a:endPara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1299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文本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CN" sz="2800" dirty="0" smtClean="0">
                <a:solidFill>
                  <a:schemeClr val="accent2"/>
                </a:solidFill>
              </a:rPr>
              <a:t>Capacity strengthening for unit resource redistribution in historic provision: an example</a:t>
            </a:r>
            <a:endParaRPr lang="en-GB" altLang="zh-CN" sz="28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3999" cy="1333500"/>
            <a:chOff x="48" y="48"/>
            <a:chExt cx="5664" cy="79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Historic capacity provision</a:t>
              </a:r>
              <a:endPara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椭圆 3"/>
          <p:cNvSpPr/>
          <p:nvPr/>
        </p:nvSpPr>
        <p:spPr>
          <a:xfrm>
            <a:off x="2051720" y="2636912"/>
            <a:ext cx="648072" cy="5040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接箭头连接符 11"/>
          <p:cNvCxnSpPr>
            <a:endCxn id="12" idx="1"/>
          </p:cNvCxnSpPr>
          <p:nvPr/>
        </p:nvCxnSpPr>
        <p:spPr>
          <a:xfrm>
            <a:off x="2699792" y="2818520"/>
            <a:ext cx="1185573" cy="694843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椭圆 2"/>
          <p:cNvSpPr/>
          <p:nvPr/>
        </p:nvSpPr>
        <p:spPr>
          <a:xfrm>
            <a:off x="2123728" y="4437112"/>
            <a:ext cx="648072" cy="52333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zh-CN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箭头连接符 12"/>
          <p:cNvCxnSpPr>
            <a:stCxn id="10" idx="7"/>
          </p:cNvCxnSpPr>
          <p:nvPr/>
        </p:nvCxnSpPr>
        <p:spPr>
          <a:xfrm flipV="1">
            <a:off x="2676892" y="3952336"/>
            <a:ext cx="1240109" cy="56141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椭圆 4"/>
          <p:cNvSpPr/>
          <p:nvPr/>
        </p:nvSpPr>
        <p:spPr>
          <a:xfrm>
            <a:off x="3779912" y="3429000"/>
            <a:ext cx="720080" cy="57606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zh-CN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zh-CN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4981" y="3059179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Requires </a:t>
            </a:r>
            <a:r>
              <a:rPr lang="en-US" altLang="zh-CN" sz="2800" b="1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altLang="zh-CN" sz="1600" dirty="0" smtClean="0">
                <a:latin typeface="+mn-lt"/>
              </a:rPr>
              <a:t> unit</a:t>
            </a:r>
            <a:endParaRPr lang="zh-CN" altLang="en-US" sz="1600" i="1" dirty="0">
              <a:latin typeface="+mn-lt"/>
            </a:endParaRPr>
          </a:p>
        </p:txBody>
      </p:sp>
      <p:cxnSp>
        <p:nvCxnSpPr>
          <p:cNvPr id="16" name="直接箭头连接符 11"/>
          <p:cNvCxnSpPr/>
          <p:nvPr/>
        </p:nvCxnSpPr>
        <p:spPr>
          <a:xfrm>
            <a:off x="4427984" y="3573017"/>
            <a:ext cx="1728192" cy="72007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直接箭头连接符 12"/>
          <p:cNvCxnSpPr>
            <a:endCxn id="22" idx="2"/>
          </p:cNvCxnSpPr>
          <p:nvPr/>
        </p:nvCxnSpPr>
        <p:spPr>
          <a:xfrm>
            <a:off x="4499992" y="3689876"/>
            <a:ext cx="1656184" cy="5431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椭圆 4"/>
          <p:cNvSpPr/>
          <p:nvPr/>
        </p:nvSpPr>
        <p:spPr>
          <a:xfrm>
            <a:off x="6156176" y="3429000"/>
            <a:ext cx="720080" cy="630379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zh-CN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zh-CN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680" y="4941168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Requires </a:t>
            </a:r>
            <a:r>
              <a:rPr lang="en-US" altLang="zh-CN" sz="2800" b="1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altLang="zh-CN" sz="1600" dirty="0" smtClean="0">
                <a:latin typeface="+mn-lt"/>
              </a:rPr>
              <a:t> unit</a:t>
            </a:r>
            <a:endParaRPr lang="zh-CN" altLang="en-US" sz="1600" i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0360" y="3966618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Requires </a:t>
            </a:r>
            <a:r>
              <a:rPr lang="en-US" altLang="zh-CN" sz="2800" b="1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altLang="zh-CN" sz="1600" dirty="0" smtClean="0">
                <a:latin typeface="+mn-lt"/>
              </a:rPr>
              <a:t> unit</a:t>
            </a:r>
            <a:endParaRPr lang="zh-CN" altLang="en-US" sz="1600" i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6624" y="4076285"/>
            <a:ext cx="201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Requires </a:t>
            </a:r>
            <a:r>
              <a:rPr lang="en-US" altLang="zh-CN" sz="2800" b="1" dirty="0">
                <a:solidFill>
                  <a:schemeClr val="accent2"/>
                </a:solidFill>
              </a:rPr>
              <a:t>2</a:t>
            </a:r>
            <a:r>
              <a:rPr lang="en-US" altLang="zh-CN" sz="1600" dirty="0" smtClean="0">
                <a:latin typeface="+mn-lt"/>
              </a:rPr>
              <a:t> units</a:t>
            </a:r>
            <a:endParaRPr lang="zh-CN" altLang="en-US" sz="1600" i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29249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A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7784" y="29249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B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79712" y="47971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C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99792" y="47971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B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331640" y="2708920"/>
            <a:ext cx="576064" cy="2160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211960" y="3068960"/>
            <a:ext cx="576064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635896" y="3068960"/>
            <a:ext cx="576064" cy="2160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516216" y="3068960"/>
            <a:ext cx="576064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940152" y="3068960"/>
            <a:ext cx="576064" cy="2160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331640" y="4581128"/>
            <a:ext cx="576064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636912"/>
            <a:ext cx="170751" cy="440358"/>
          </a:xfrm>
          <a:prstGeom prst="rect">
            <a:avLst/>
          </a:prstGeom>
        </p:spPr>
      </p:pic>
      <p:pic>
        <p:nvPicPr>
          <p:cNvPr id="39" name="图片 38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636912"/>
            <a:ext cx="170751" cy="440358"/>
          </a:xfrm>
          <a:prstGeom prst="rect">
            <a:avLst/>
          </a:prstGeom>
        </p:spPr>
      </p:pic>
      <p:pic>
        <p:nvPicPr>
          <p:cNvPr id="40" name="图片 39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636912"/>
            <a:ext cx="170751" cy="440358"/>
          </a:xfrm>
          <a:prstGeom prst="rect">
            <a:avLst/>
          </a:prstGeom>
        </p:spPr>
      </p:pic>
      <p:pic>
        <p:nvPicPr>
          <p:cNvPr id="41" name="图片 40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437112"/>
            <a:ext cx="170751" cy="440358"/>
          </a:xfrm>
          <a:prstGeom prst="rect">
            <a:avLst/>
          </a:prstGeom>
        </p:spPr>
      </p:pic>
      <p:pic>
        <p:nvPicPr>
          <p:cNvPr id="42" name="图片 41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437112"/>
            <a:ext cx="170751" cy="440358"/>
          </a:xfrm>
          <a:prstGeom prst="rect">
            <a:avLst/>
          </a:prstGeom>
        </p:spPr>
      </p:pic>
      <p:pic>
        <p:nvPicPr>
          <p:cNvPr id="43" name="图片 42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437112"/>
            <a:ext cx="170751" cy="440358"/>
          </a:xfrm>
          <a:prstGeom prst="rect">
            <a:avLst/>
          </a:prstGeom>
        </p:spPr>
      </p:pic>
      <p:pic>
        <p:nvPicPr>
          <p:cNvPr id="44" name="图片 43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564904"/>
            <a:ext cx="170751" cy="440358"/>
          </a:xfrm>
          <a:prstGeom prst="rect">
            <a:avLst/>
          </a:prstGeom>
        </p:spPr>
      </p:pic>
      <p:pic>
        <p:nvPicPr>
          <p:cNvPr id="45" name="图片 44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564904"/>
            <a:ext cx="170751" cy="440358"/>
          </a:xfrm>
          <a:prstGeom prst="rect">
            <a:avLst/>
          </a:prstGeom>
        </p:spPr>
      </p:pic>
      <p:pic>
        <p:nvPicPr>
          <p:cNvPr id="46" name="图片 45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564904"/>
            <a:ext cx="170751" cy="440358"/>
          </a:xfrm>
          <a:prstGeom prst="rect">
            <a:avLst/>
          </a:prstGeom>
        </p:spPr>
      </p:pic>
      <p:pic>
        <p:nvPicPr>
          <p:cNvPr id="47" name="图片 46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564904"/>
            <a:ext cx="170751" cy="440358"/>
          </a:xfrm>
          <a:prstGeom prst="rect">
            <a:avLst/>
          </a:prstGeom>
        </p:spPr>
      </p:pic>
      <p:pic>
        <p:nvPicPr>
          <p:cNvPr id="48" name="图片 47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564904"/>
            <a:ext cx="170751" cy="440358"/>
          </a:xfrm>
          <a:prstGeom prst="rect">
            <a:avLst/>
          </a:prstGeom>
        </p:spPr>
      </p:pic>
      <p:pic>
        <p:nvPicPr>
          <p:cNvPr id="49" name="图片 48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564904"/>
            <a:ext cx="170751" cy="440358"/>
          </a:xfrm>
          <a:prstGeom prst="rect">
            <a:avLst/>
          </a:prstGeom>
        </p:spPr>
      </p:pic>
      <p:pic>
        <p:nvPicPr>
          <p:cNvPr id="50" name="图片 49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564904"/>
            <a:ext cx="170751" cy="440358"/>
          </a:xfrm>
          <a:prstGeom prst="rect">
            <a:avLst/>
          </a:prstGeom>
        </p:spPr>
      </p:pic>
      <p:pic>
        <p:nvPicPr>
          <p:cNvPr id="51" name="图片 50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564904"/>
            <a:ext cx="170751" cy="440358"/>
          </a:xfrm>
          <a:prstGeom prst="rect">
            <a:avLst/>
          </a:prstGeom>
        </p:spPr>
      </p:pic>
      <p:pic>
        <p:nvPicPr>
          <p:cNvPr id="52" name="图片 51" descr="boy-clipart-stick-figure-11475-blue-boy-stick-figur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564904"/>
            <a:ext cx="170751" cy="44035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491880" y="364502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B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427984" y="371703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D</a:t>
            </a:r>
            <a:endParaRPr lang="zh-CN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868144" y="378904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D</a:t>
            </a:r>
            <a:endParaRPr lang="zh-CN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804248" y="37890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E</a:t>
            </a:r>
            <a:endParaRPr lang="zh-CN" altLang="en-US" dirty="0"/>
          </a:p>
        </p:txBody>
      </p:sp>
      <p:cxnSp>
        <p:nvCxnSpPr>
          <p:cNvPr id="61" name="直接箭头连接符 12"/>
          <p:cNvCxnSpPr/>
          <p:nvPr/>
        </p:nvCxnSpPr>
        <p:spPr>
          <a:xfrm flipV="1">
            <a:off x="2699792" y="4077072"/>
            <a:ext cx="3744416" cy="792088"/>
          </a:xfrm>
          <a:prstGeom prst="straightConnector1">
            <a:avLst/>
          </a:prstGeom>
          <a:ln w="15875">
            <a:solidFill>
              <a:srgbClr val="FFC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45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/>
      <p:bldP spid="22" grpId="0" animBg="1"/>
      <p:bldP spid="24" grpId="0" build="allAtOnce"/>
      <p:bldP spid="25" grpId="0" build="allAtOnce"/>
      <p:bldP spid="26" grpId="0" build="allAtOnce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3" grpId="0"/>
      <p:bldP spid="54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文本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CN" dirty="0" smtClean="0"/>
              <a:t>Actual </a:t>
            </a:r>
            <a:r>
              <a:rPr lang="en-GB" altLang="zh-CN" dirty="0"/>
              <a:t>passenger </a:t>
            </a:r>
            <a:r>
              <a:rPr lang="en-GB" altLang="zh-CN" dirty="0" smtClean="0"/>
              <a:t>counts</a:t>
            </a:r>
            <a:endParaRPr lang="en-GB" altLang="zh-CN" dirty="0"/>
          </a:p>
          <a:p>
            <a:r>
              <a:rPr lang="en-GB" altLang="zh-CN" dirty="0"/>
              <a:t>Only a subset of trains </a:t>
            </a:r>
            <a:r>
              <a:rPr lang="en-GB" altLang="zh-CN" dirty="0" smtClean="0"/>
              <a:t>surveyed</a:t>
            </a:r>
            <a:endParaRPr lang="en-GB" altLang="zh-CN" dirty="0"/>
          </a:p>
          <a:p>
            <a:r>
              <a:rPr lang="en-GB" altLang="zh-CN" dirty="0" smtClean="0"/>
              <a:t>Might contradict with historic provisions</a:t>
            </a:r>
          </a:p>
          <a:p>
            <a:r>
              <a:rPr lang="en-GB" altLang="zh-CN" dirty="0" smtClean="0"/>
              <a:t>Frequency and scale of surveys vary </a:t>
            </a:r>
            <a:r>
              <a:rPr lang="en-GB" altLang="zh-CN" dirty="0" smtClean="0"/>
              <a:t>among </a:t>
            </a:r>
            <a:r>
              <a:rPr lang="en-GB" altLang="zh-CN" dirty="0" smtClean="0"/>
              <a:t>operators</a:t>
            </a:r>
            <a:endParaRPr lang="en-GB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3999" cy="1333500"/>
            <a:chOff x="48" y="48"/>
            <a:chExt cx="5664" cy="79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PAX surveys</a:t>
              </a:r>
              <a:endPara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1739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Over-provided (OP): if historic capacity &gt; PAX in terms of number of train units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Under-provided (UP): if historic capacity &lt; PAX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accent2"/>
              </a:solidFill>
            </a:endParaRPr>
          </a:p>
          <a:p>
            <a:pPr lvl="1"/>
            <a:r>
              <a:rPr lang="en-GB" sz="2600" dirty="0" smtClean="0"/>
              <a:t>No place available for coupling/decoupling</a:t>
            </a:r>
            <a:endParaRPr lang="en-GB" sz="2600" dirty="0"/>
          </a:p>
          <a:p>
            <a:pPr lvl="1"/>
            <a:r>
              <a:rPr lang="en-GB" sz="2600" dirty="0" smtClean="0"/>
              <a:t>Result </a:t>
            </a:r>
            <a:r>
              <a:rPr lang="en-GB" sz="2600" dirty="0"/>
              <a:t>of under-optimized </a:t>
            </a:r>
            <a:r>
              <a:rPr lang="en-GB" sz="2600" dirty="0" smtClean="0"/>
              <a:t>schedules</a:t>
            </a:r>
          </a:p>
          <a:p>
            <a:pPr lvl="1"/>
            <a:r>
              <a:rPr lang="en-GB" altLang="zh-CN" sz="2600" dirty="0" smtClean="0"/>
              <a:t>OP: Used for redistributing train unit resources</a:t>
            </a:r>
            <a:endParaRPr lang="en-GB" sz="2600" dirty="0" smtClean="0"/>
          </a:p>
          <a:p>
            <a:pPr lvl="1"/>
            <a:r>
              <a:rPr lang="en-GB" sz="2600" dirty="0" smtClean="0"/>
              <a:t>UP: May be inevitable due to limited fleet size and/or coupling upper bound</a:t>
            </a:r>
          </a:p>
          <a:p>
            <a:pPr marL="457200" lvl="1" indent="0">
              <a:buNone/>
            </a:pPr>
            <a:endParaRPr lang="en-GB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OP and UP trains</a:t>
              </a:r>
              <a:endParaRPr lang="en-GB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0685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文本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CN" dirty="0" smtClean="0">
                <a:solidFill>
                  <a:schemeClr val="accent2"/>
                </a:solidFill>
              </a:rPr>
              <a:t>A desirable level </a:t>
            </a:r>
            <a:r>
              <a:rPr lang="en-GB" altLang="zh-CN" i="1" dirty="0" err="1" smtClean="0">
                <a:solidFill>
                  <a:schemeClr val="accent2"/>
                </a:solidFill>
              </a:rPr>
              <a:t>r’</a:t>
            </a:r>
            <a:r>
              <a:rPr lang="en-GB" altLang="zh-CN" i="1" baseline="-25000" dirty="0" err="1" smtClean="0">
                <a:solidFill>
                  <a:schemeClr val="accent2"/>
                </a:solidFill>
              </a:rPr>
              <a:t>j</a:t>
            </a:r>
            <a:endParaRPr lang="en-GB" altLang="zh-CN" i="1" baseline="-25000" dirty="0" smtClean="0">
              <a:solidFill>
                <a:schemeClr val="accent2"/>
              </a:solidFill>
            </a:endParaRPr>
          </a:p>
          <a:p>
            <a:pPr lvl="1"/>
            <a:r>
              <a:rPr lang="en-GB" altLang="zh-CN" dirty="0" smtClean="0"/>
              <a:t>Will be satisfied as much as possible</a:t>
            </a:r>
          </a:p>
          <a:p>
            <a:pPr lvl="1"/>
            <a:r>
              <a:rPr lang="en-GB" altLang="zh-CN" dirty="0"/>
              <a:t>max </a:t>
            </a:r>
            <a:r>
              <a:rPr lang="en-GB" altLang="zh-CN" dirty="0" smtClean="0"/>
              <a:t>{historic</a:t>
            </a:r>
            <a:r>
              <a:rPr lang="en-GB" altLang="zh-CN" dirty="0"/>
              <a:t>,</a:t>
            </a:r>
            <a:r>
              <a:rPr lang="el-GR" altLang="zh-CN" dirty="0"/>
              <a:t> </a:t>
            </a:r>
            <a:r>
              <a:rPr lang="en-GB" altLang="zh-CN" dirty="0" smtClean="0"/>
              <a:t>PAX, …}</a:t>
            </a:r>
            <a:endParaRPr lang="en-GB" altLang="zh-CN" dirty="0"/>
          </a:p>
          <a:p>
            <a:r>
              <a:rPr lang="en-GB" altLang="zh-CN" dirty="0" smtClean="0">
                <a:solidFill>
                  <a:schemeClr val="accent2"/>
                </a:solidFill>
              </a:rPr>
              <a:t>A target level </a:t>
            </a:r>
            <a:r>
              <a:rPr lang="en-GB" altLang="zh-CN" i="1" dirty="0" err="1" smtClean="0">
                <a:solidFill>
                  <a:schemeClr val="accent2"/>
                </a:solidFill>
              </a:rPr>
              <a:t>r</a:t>
            </a:r>
            <a:r>
              <a:rPr lang="en-GB" altLang="zh-CN" i="1" baseline="-25000" dirty="0" err="1" smtClean="0">
                <a:solidFill>
                  <a:schemeClr val="accent2"/>
                </a:solidFill>
              </a:rPr>
              <a:t>j</a:t>
            </a:r>
            <a:endParaRPr lang="en-GB" altLang="zh-CN" i="1" baseline="-25000" dirty="0" smtClean="0">
              <a:solidFill>
                <a:schemeClr val="accent2"/>
              </a:solidFill>
            </a:endParaRPr>
          </a:p>
          <a:p>
            <a:pPr lvl="1"/>
            <a:r>
              <a:rPr lang="en-GB" altLang="zh-CN" dirty="0" smtClean="0"/>
              <a:t>Must be strictly satisfied</a:t>
            </a:r>
          </a:p>
          <a:p>
            <a:pPr lvl="1"/>
            <a:r>
              <a:rPr lang="en-GB" altLang="zh-CN" dirty="0"/>
              <a:t>min </a:t>
            </a:r>
            <a:r>
              <a:rPr lang="en-GB" altLang="zh-CN" dirty="0" smtClean="0"/>
              <a:t>{historic</a:t>
            </a:r>
            <a:r>
              <a:rPr lang="en-GB" altLang="zh-CN" dirty="0"/>
              <a:t>,</a:t>
            </a:r>
            <a:r>
              <a:rPr lang="el-GR" altLang="zh-CN" dirty="0"/>
              <a:t> </a:t>
            </a:r>
            <a:r>
              <a:rPr lang="en-GB" altLang="zh-CN" dirty="0" smtClean="0"/>
              <a:t>PAX, …}</a:t>
            </a:r>
            <a:endParaRPr lang="en-GB" altLang="zh-CN" dirty="0"/>
          </a:p>
          <a:p>
            <a:pPr marL="457200" lvl="1" indent="0">
              <a:buNone/>
            </a:pPr>
            <a:endParaRPr lang="en-GB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3999" cy="1333500"/>
            <a:chOff x="48" y="48"/>
            <a:chExt cx="5664" cy="79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Bi-level capacity </a:t>
              </a:r>
              <a:r>
                <a:rPr lang="en-GB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requirement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(per train </a:t>
              </a:r>
              <a:r>
                <a:rPr lang="en-GB" sz="3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GB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4642447"/>
              </p:ext>
            </p:extLst>
          </p:nvPr>
        </p:nvGraphicFramePr>
        <p:xfrm>
          <a:off x="6732240" y="3097721"/>
          <a:ext cx="374650" cy="590550"/>
        </p:xfrm>
        <a:graphic>
          <a:graphicData uri="http://schemas.openxmlformats.org/presentationml/2006/ole">
            <p:oleObj spid="_x0000_s21651" name="Equation" r:id="rId5" imgW="15228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1905715"/>
              </p:ext>
            </p:extLst>
          </p:nvPr>
        </p:nvGraphicFramePr>
        <p:xfrm>
          <a:off x="6660232" y="4135871"/>
          <a:ext cx="344487" cy="590550"/>
        </p:xfrm>
        <a:graphic>
          <a:graphicData uri="http://schemas.openxmlformats.org/presentationml/2006/ole">
            <p:oleObj spid="_x0000_s21652" name="Equation" r:id="rId6" imgW="139680" imgH="241200" progId="Equation.3">
              <p:embed/>
            </p:oleObj>
          </a:graphicData>
        </a:graphic>
      </p:graphicFrame>
      <p:cxnSp>
        <p:nvCxnSpPr>
          <p:cNvPr id="18" name="直接连接符 17"/>
          <p:cNvCxnSpPr/>
          <p:nvPr/>
        </p:nvCxnSpPr>
        <p:spPr>
          <a:xfrm>
            <a:off x="7092280" y="443711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092280" y="3429000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092280" y="2996952"/>
            <a:ext cx="1800200" cy="864096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7956376" y="2708920"/>
            <a:ext cx="0" cy="720080"/>
          </a:xfrm>
          <a:prstGeom prst="straightConnector1">
            <a:avLst/>
          </a:prstGeom>
          <a:ln w="25400">
            <a:solidFill>
              <a:schemeClr val="accent2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956376" y="3429000"/>
            <a:ext cx="8384" cy="711696"/>
          </a:xfrm>
          <a:prstGeom prst="straightConnector1">
            <a:avLst/>
          </a:prstGeom>
          <a:ln w="25400">
            <a:solidFill>
              <a:schemeClr val="accent2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8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3999" cy="1333500"/>
            <a:chOff x="48" y="48"/>
            <a:chExt cx="5664" cy="79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Bi-level capacity requirement</a:t>
              </a:r>
              <a:endPara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522065" y="1671489"/>
            <a:ext cx="1313631" cy="57606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Historic capacity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65" y="2420888"/>
            <a:ext cx="1313631" cy="57606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820" y="3212976"/>
            <a:ext cx="1307876" cy="57606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Future growth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65" y="4003923"/>
            <a:ext cx="1313631" cy="57606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Mandatory minimum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65" y="4797152"/>
            <a:ext cx="1313631" cy="57606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2084326" y="1758156"/>
            <a:ext cx="504056" cy="355771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059832" y="2703215"/>
            <a:ext cx="1296143" cy="83708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Desirable capacity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9832" y="3540299"/>
            <a:ext cx="1296143" cy="837084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Target capacity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71800" y="1448780"/>
            <a:ext cx="0" cy="4104456"/>
          </a:xfrm>
          <a:prstGeom prst="line">
            <a:avLst/>
          </a:prstGeom>
          <a:ln w="635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4355974" y="3297983"/>
            <a:ext cx="923145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279120" y="2924943"/>
            <a:ext cx="1296144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575264" y="3258692"/>
            <a:ext cx="923145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498409" y="3082466"/>
            <a:ext cx="1296143" cy="83708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Scheduled capacity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716016" y="1519275"/>
            <a:ext cx="0" cy="4104456"/>
          </a:xfrm>
          <a:prstGeom prst="line">
            <a:avLst/>
          </a:prstGeom>
          <a:ln w="635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48264" y="1519275"/>
            <a:ext cx="0" cy="4104456"/>
          </a:xfrm>
          <a:prstGeom prst="line">
            <a:avLst/>
          </a:prstGeom>
          <a:ln w="635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1345" y="5703866"/>
            <a:ext cx="129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066585" y="5703866"/>
            <a:ext cx="129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Input data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380312" y="5703172"/>
            <a:ext cx="147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Output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62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Problem description </a:t>
            </a:r>
          </a:p>
          <a:p>
            <a:pPr lvl="1"/>
            <a:r>
              <a:rPr lang="en-GB" dirty="0" smtClean="0"/>
              <a:t>Capacity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</a:rPr>
              <a:t>Model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Computational experiments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Conclusions and further work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3861048"/>
            <a:ext cx="5832648" cy="1440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412776"/>
            <a:ext cx="5328592" cy="18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10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3"/>
          <p:cNvSpPr txBox="1">
            <a:spLocks/>
          </p:cNvSpPr>
          <p:nvPr/>
        </p:nvSpPr>
        <p:spPr>
          <a:xfrm>
            <a:off x="29344" y="192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Outline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Objective function</a:t>
            </a:r>
          </a:p>
          <a:p>
            <a:pPr lvl="1"/>
            <a:r>
              <a:rPr lang="en-GB" dirty="0" smtClean="0"/>
              <a:t>Minimize operating costs, including</a:t>
            </a:r>
          </a:p>
          <a:p>
            <a:pPr lvl="2"/>
            <a:r>
              <a:rPr lang="en-GB" dirty="0" smtClean="0"/>
              <a:t>Fleet size, mileage, empty-running</a:t>
            </a:r>
          </a:p>
          <a:p>
            <a:pPr lvl="1"/>
            <a:r>
              <a:rPr lang="en-US" dirty="0" smtClean="0"/>
              <a:t>Reflect preferences on, e.g., long idle gaps for maintenance</a:t>
            </a:r>
          </a:p>
          <a:p>
            <a:pPr lvl="1"/>
            <a:r>
              <a:rPr lang="en-US" dirty="0" smtClean="0"/>
              <a:t>Achieve the </a:t>
            </a:r>
            <a:r>
              <a:rPr lang="en-US" i="1" dirty="0" smtClean="0">
                <a:solidFill>
                  <a:schemeClr val="accent2"/>
                </a:solidFill>
              </a:rPr>
              <a:t>desirable capacity requirements</a:t>
            </a:r>
            <a:r>
              <a:rPr lang="en-US" dirty="0" smtClean="0"/>
              <a:t> level as much as possible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FFFFFF"/>
                  </a:solidFill>
                  <a:latin typeface="Georgia"/>
                </a:rPr>
                <a:t> </a:t>
              </a: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The integer </a:t>
              </a:r>
              <a:r>
                <a:rPr lang="en-US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multicommodity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flow formulation</a:t>
              </a:r>
              <a:endPara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8610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5626" y="1417638"/>
            <a:ext cx="8229600" cy="13632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Constraints</a:t>
            </a:r>
          </a:p>
          <a:p>
            <a:pPr lvl="1"/>
            <a:r>
              <a:rPr lang="en-US" dirty="0" smtClean="0"/>
              <a:t>Fleet size bounds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The integer </a:t>
              </a:r>
              <a:r>
                <a:rPr lang="en-GB" sz="320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multicommodity</a:t>
              </a:r>
              <a:r>
                <a:rPr lang="en-GB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flow </a:t>
              </a:r>
              <a:r>
                <a:rPr lang="en-GB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formulation</a:t>
              </a:r>
              <a:endParaRPr lang="en-GB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55626" y="4345211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 smtClean="0">
              <a:solidFill>
                <a:srgbClr val="2C2C2C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5626" y="2636912"/>
            <a:ext cx="6563072" cy="1885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i="1" dirty="0" smtClean="0">
                <a:solidFill>
                  <a:schemeClr val="accent2"/>
                </a:solidFill>
              </a:rPr>
              <a:t>Target capacity requirement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800" dirty="0" smtClean="0">
                <a:solidFill>
                  <a:srgbClr val="2C2C2C"/>
                </a:solidFill>
              </a:rPr>
              <a:t>Coupling of compatible types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800" dirty="0" smtClean="0">
                <a:solidFill>
                  <a:srgbClr val="2C2C2C"/>
                </a:solidFill>
              </a:rPr>
              <a:t>Complex coupling upper bounds</a:t>
            </a:r>
            <a:endParaRPr lang="en-US" sz="2800" dirty="0" smtClean="0">
              <a:solidFill>
                <a:srgbClr val="2C2C2C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213587" y="2636912"/>
            <a:ext cx="360040" cy="18857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GB" sz="2000">
              <a:solidFill>
                <a:srgbClr val="2C2C2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6336" y="2963490"/>
            <a:ext cx="144016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FFFFFF"/>
                </a:solidFill>
              </a:rPr>
              <a:t>combined into “train convex hulls”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1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320675" y="1600200"/>
            <a:ext cx="46799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 smtClean="0">
                <a:solidFill>
                  <a:schemeClr val="accent2"/>
                </a:solidFill>
              </a:rPr>
              <a:t>Variables</a:t>
            </a:r>
          </a:p>
          <a:p>
            <a:endParaRPr lang="en-US" altLang="zh-CN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The formulation</a:t>
              </a:r>
              <a:endPara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9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284093"/>
              </p:ext>
            </p:extLst>
          </p:nvPr>
        </p:nvGraphicFramePr>
        <p:xfrm>
          <a:off x="539750" y="2390775"/>
          <a:ext cx="3962400" cy="2411413"/>
        </p:xfrm>
        <a:graphic>
          <a:graphicData uri="http://schemas.openxmlformats.org/presentationml/2006/ole">
            <p:oleObj spid="_x0000_s14577" name="公式" r:id="rId4" imgW="1612800" imgH="9903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6016" y="2276872"/>
            <a:ext cx="352839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accent2"/>
                </a:solidFill>
                <a:sym typeface="Wingdings" pitchFamily="2" charset="2"/>
              </a:rPr>
              <a:t>Path variable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accent2"/>
                </a:solidFill>
                <a:sym typeface="Wingdings" pitchFamily="2" charset="2"/>
              </a:rPr>
              <a:t>number </a:t>
            </a:r>
            <a:r>
              <a:rPr lang="en-US" altLang="zh-CN" sz="2400" dirty="0">
                <a:solidFill>
                  <a:schemeClr val="accent2"/>
                </a:solidFill>
                <a:sym typeface="Wingdings" pitchFamily="2" charset="2"/>
              </a:rPr>
              <a:t>of units used for </a:t>
            </a:r>
            <a:r>
              <a:rPr lang="en-US" altLang="zh-CN" sz="2400" dirty="0">
                <a:solidFill>
                  <a:schemeClr val="accent2"/>
                </a:solidFill>
              </a:rPr>
              <a:t>path </a:t>
            </a:r>
            <a:r>
              <a:rPr lang="en-US" altLang="zh-CN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 smtClean="0">
                <a:solidFill>
                  <a:schemeClr val="accent2"/>
                </a:solidFill>
              </a:rPr>
              <a:t> of type </a:t>
            </a:r>
            <a:r>
              <a:rPr lang="en-US" altLang="zh-CN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altLang="zh-CN" sz="2400" i="1" baseline="30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717032"/>
            <a:ext cx="348586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 smtClean="0">
                <a:solidFill>
                  <a:schemeClr val="accent2"/>
                </a:solidFill>
                <a:cs typeface="Arial" pitchFamily="34" charset="0"/>
              </a:rPr>
              <a:t>Capacity provision variable 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accent2"/>
                </a:solidFill>
                <a:cs typeface="Arial" pitchFamily="34" charset="0"/>
              </a:rPr>
              <a:t>The capacity provided by the solver at train </a:t>
            </a:r>
            <a:r>
              <a:rPr lang="en-US" altLang="zh-CN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altLang="zh-CN" sz="2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8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16002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cs typeface="Arial" panose="020B0604020202020204" pitchFamily="34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cs typeface="Arial" panose="020B0604020202020204" pitchFamily="34" charset="0"/>
              </a:rPr>
              <a:t>Problem description </a:t>
            </a:r>
          </a:p>
          <a:p>
            <a:pPr marL="320040" lvl="1" indent="0">
              <a:buNone/>
            </a:pPr>
            <a:r>
              <a:rPr lang="en-GB" sz="2800" dirty="0" smtClean="0">
                <a:cs typeface="Arial" panose="020B0604020202020204" pitchFamily="34" charset="0"/>
              </a:rPr>
              <a:t>- Capacity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cs typeface="Arial" panose="020B0604020202020204" pitchFamily="34" charset="0"/>
              </a:rPr>
              <a:t>Model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cs typeface="Arial" panose="020B0604020202020204" pitchFamily="34" charset="0"/>
              </a:rPr>
              <a:t>Computational experiments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cs typeface="Arial" panose="020B0604020202020204" pitchFamily="34" charset="0"/>
              </a:rPr>
              <a:t>Conclusions and further work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44" y="19208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3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320675" y="1600200"/>
            <a:ext cx="46799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accent2"/>
                </a:solidFill>
              </a:rPr>
              <a:t>Realized in the objective</a:t>
            </a:r>
          </a:p>
          <a:p>
            <a:endParaRPr lang="en-US" altLang="zh-CN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20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US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Desirable level </a:t>
              </a:r>
              <a:r>
                <a:rPr lang="en-US" sz="32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r′</a:t>
              </a:r>
              <a:endParaRPr lang="en-US" sz="3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4860032" y="3717032"/>
            <a:ext cx="352839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accent2"/>
                </a:solidFill>
                <a:sym typeface="Wingdings" pitchFamily="2" charset="2"/>
              </a:rPr>
              <a:t>Get the capacity provision in constraints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0637" y="2525995"/>
            <a:ext cx="348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accent2"/>
                </a:solidFill>
                <a:cs typeface="Arial" pitchFamily="34" charset="0"/>
              </a:rPr>
              <a:t>Minimize the deviation between </a:t>
            </a:r>
            <a:r>
              <a:rPr lang="en-US" altLang="zh-CN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 smtClean="0">
                <a:solidFill>
                  <a:schemeClr val="accent2"/>
                </a:solidFill>
                <a:cs typeface="Arial" pitchFamily="34" charset="0"/>
              </a:rPr>
              <a:t> and </a:t>
            </a:r>
            <a:r>
              <a:rPr lang="en-US" altLang="zh-CN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r′</a:t>
            </a:r>
            <a:endParaRPr lang="en-US" altLang="zh-CN" sz="2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3110947"/>
              </p:ext>
            </p:extLst>
          </p:nvPr>
        </p:nvGraphicFramePr>
        <p:xfrm>
          <a:off x="609600" y="3721100"/>
          <a:ext cx="3009900" cy="762000"/>
        </p:xfrm>
        <a:graphic>
          <a:graphicData uri="http://schemas.openxmlformats.org/presentationml/2006/ole">
            <p:oleObj spid="_x0000_s19023" name="公式" r:id="rId5" imgW="1562040" imgH="393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242219389"/>
              </p:ext>
            </p:extLst>
          </p:nvPr>
        </p:nvGraphicFramePr>
        <p:xfrm>
          <a:off x="467544" y="2314496"/>
          <a:ext cx="3608387" cy="630237"/>
        </p:xfrm>
        <a:graphic>
          <a:graphicData uri="http://schemas.openxmlformats.org/presentationml/2006/ole">
            <p:oleObj spid="_x0000_s19024" name="公式" r:id="rId6" imgW="2184120" imgH="38088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0666168"/>
              </p:ext>
            </p:extLst>
          </p:nvPr>
        </p:nvGraphicFramePr>
        <p:xfrm>
          <a:off x="533400" y="5170488"/>
          <a:ext cx="4102100" cy="1522412"/>
        </p:xfrm>
        <a:graphic>
          <a:graphicData uri="http://schemas.openxmlformats.org/presentationml/2006/ole">
            <p:oleObj spid="_x0000_s19025" name="公式" r:id="rId7" imgW="2120760" imgH="787320" progId="Equation.3">
              <p:embed/>
            </p:oleObj>
          </a:graphicData>
        </a:graphic>
      </p:graphicFrame>
      <p:sp>
        <p:nvSpPr>
          <p:cNvPr id="14" name="Down Arrow 13"/>
          <p:cNvSpPr/>
          <p:nvPr/>
        </p:nvSpPr>
        <p:spPr>
          <a:xfrm>
            <a:off x="2198092" y="4474493"/>
            <a:ext cx="432048" cy="482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862979" y="5107133"/>
            <a:ext cx="352839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chemeClr val="accent2"/>
                </a:solidFill>
                <a:sym typeface="Wingdings" pitchFamily="2" charset="2"/>
              </a:rPr>
              <a:t>Deal with the absolute values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6638" y="2914660"/>
            <a:ext cx="155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Operating cost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2960827"/>
            <a:ext cx="1885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Desirable capacity</a:t>
            </a:r>
          </a:p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level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11507" y="2263393"/>
            <a:ext cx="1934759" cy="1402294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16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 animBg="1"/>
      <p:bldP spid="16" grpId="0"/>
      <p:bldP spid="17" grpId="0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265811" y="1484784"/>
            <a:ext cx="3008313" cy="489496"/>
          </a:xfrm>
        </p:spPr>
        <p:txBody>
          <a:bodyPr anchor="t"/>
          <a:lstStyle/>
          <a:p>
            <a:r>
              <a:rPr lang="en-GB" sz="2000" dirty="0" smtClean="0">
                <a:solidFill>
                  <a:schemeClr val="accent2"/>
                </a:solidFill>
              </a:rPr>
              <a:t>(1) Objective</a:t>
            </a:r>
          </a:p>
          <a:p>
            <a:endParaRPr lang="en-GB" sz="2000" dirty="0" smtClean="0">
              <a:solidFill>
                <a:schemeClr val="accent2"/>
              </a:solidFill>
            </a:endParaRPr>
          </a:p>
          <a:p>
            <a:endParaRPr lang="en-GB" sz="2000" dirty="0" smtClean="0">
              <a:solidFill>
                <a:schemeClr val="accent2"/>
              </a:solidFill>
            </a:endParaRPr>
          </a:p>
          <a:p>
            <a:endParaRPr lang="en-GB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21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  <a:r>
                <a:rPr lang="en-GB" sz="36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The ILP formulation</a:t>
              </a:r>
              <a:endPara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Placeholder 9"/>
          <p:cNvSpPr txBox="1">
            <a:spLocks/>
          </p:cNvSpPr>
          <p:nvPr/>
        </p:nvSpPr>
        <p:spPr>
          <a:xfrm>
            <a:off x="5256683" y="3068960"/>
            <a:ext cx="4452118" cy="548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(3) Convex hulls for all trains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256683" y="3933056"/>
            <a:ext cx="3851920" cy="5828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(4) Calculate capacity provision variables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</p:txBody>
      </p:sp>
      <p:sp>
        <p:nvSpPr>
          <p:cNvPr id="21" name="Text Placeholder 9"/>
          <p:cNvSpPr txBox="1">
            <a:spLocks/>
          </p:cNvSpPr>
          <p:nvPr/>
        </p:nvSpPr>
        <p:spPr>
          <a:xfrm>
            <a:off x="5256683" y="4607845"/>
            <a:ext cx="423430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(5)(6) Variable domain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5256683" y="2304864"/>
            <a:ext cx="3851920" cy="433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(2) Fleet size upper bound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996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2689648"/>
              </p:ext>
            </p:extLst>
          </p:nvPr>
        </p:nvGraphicFramePr>
        <p:xfrm>
          <a:off x="596900" y="2324100"/>
          <a:ext cx="4368800" cy="3289300"/>
        </p:xfrm>
        <a:graphic>
          <a:graphicData uri="http://schemas.openxmlformats.org/presentationml/2006/ole">
            <p:oleObj spid="_x0000_s17894" name="公式" r:id="rId5" imgW="2260440" imgH="1701720" progId="Equation.3">
              <p:embed/>
            </p:oleObj>
          </a:graphicData>
        </a:graphic>
      </p:graphicFrame>
      <p:graphicFrame>
        <p:nvGraphicFramePr>
          <p:cNvPr id="199700" name="Object 2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556048228"/>
              </p:ext>
            </p:extLst>
          </p:nvPr>
        </p:nvGraphicFramePr>
        <p:xfrm>
          <a:off x="374650" y="1422400"/>
          <a:ext cx="3606800" cy="622300"/>
        </p:xfrm>
        <a:graphic>
          <a:graphicData uri="http://schemas.openxmlformats.org/presentationml/2006/ole">
            <p:oleObj spid="_x0000_s17895" name="公式" r:id="rId6" imgW="2184120" imgH="3808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611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Problem description </a:t>
            </a:r>
          </a:p>
          <a:p>
            <a:pPr lvl="1"/>
            <a:r>
              <a:rPr lang="en-GB" dirty="0" smtClean="0"/>
              <a:t>Capacity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Model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</a:rPr>
              <a:t>Computational experiments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Conclusions and further work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4437112"/>
            <a:ext cx="5760640" cy="7200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412776"/>
            <a:ext cx="5328592" cy="25202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10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3"/>
          <p:cNvSpPr txBox="1">
            <a:spLocks/>
          </p:cNvSpPr>
          <p:nvPr/>
        </p:nvSpPr>
        <p:spPr>
          <a:xfrm>
            <a:off x="29344" y="192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15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Objective function - Competing terms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1560" y="2420888"/>
            <a:ext cx="7344816" cy="3264150"/>
            <a:chOff x="611560" y="2636912"/>
            <a:chExt cx="7344816" cy="3264150"/>
          </a:xfrm>
        </p:grpSpPr>
        <p:sp>
          <p:nvSpPr>
            <p:cNvPr id="4" name="Down Arrow 3"/>
            <p:cNvSpPr/>
            <p:nvPr/>
          </p:nvSpPr>
          <p:spPr>
            <a:xfrm>
              <a:off x="4788024" y="2636912"/>
              <a:ext cx="3096344" cy="27363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GB" dirty="0" smtClean="0"/>
            </a:p>
            <a:p>
              <a:pPr marL="0" lvl="1" algn="ctr"/>
              <a:r>
                <a:rPr lang="en-GB" sz="2400" dirty="0" smtClean="0"/>
                <a:t>Deviation from </a:t>
              </a:r>
            </a:p>
            <a:p>
              <a:pPr marL="0" lvl="1" algn="ctr"/>
              <a:r>
                <a:rPr lang="en-GB" sz="2400" dirty="0" smtClean="0"/>
                <a:t>desirable level</a:t>
              </a:r>
              <a:endParaRPr lang="en-GB" sz="2400" dirty="0"/>
            </a:p>
            <a:p>
              <a:pPr algn="ctr"/>
              <a:endParaRPr lang="en-GB" dirty="0"/>
            </a:p>
          </p:txBody>
        </p:sp>
        <p:sp>
          <p:nvSpPr>
            <p:cNvPr id="6" name="Down Arrow 5"/>
            <p:cNvSpPr/>
            <p:nvPr/>
          </p:nvSpPr>
          <p:spPr>
            <a:xfrm rot="10800000">
              <a:off x="1475656" y="2636912"/>
              <a:ext cx="3096344" cy="27363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7744" y="3284984"/>
              <a:ext cx="194421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sz="2400" dirty="0" smtClean="0">
                  <a:solidFill>
                    <a:schemeClr val="lt1"/>
                  </a:solidFill>
                </a:rPr>
                <a:t>Operating costs:</a:t>
              </a:r>
            </a:p>
            <a:p>
              <a:pPr marL="0" lvl="1"/>
              <a:r>
                <a:rPr lang="en-GB" sz="2400" dirty="0" smtClean="0">
                  <a:solidFill>
                    <a:schemeClr val="lt1"/>
                  </a:solidFill>
                </a:rPr>
                <a:t> Fleet size,</a:t>
              </a:r>
            </a:p>
            <a:p>
              <a:pPr marL="0" lvl="1"/>
              <a:r>
                <a:rPr lang="en-GB" sz="2400" dirty="0" smtClean="0">
                  <a:solidFill>
                    <a:schemeClr val="lt1"/>
                  </a:solidFill>
                </a:rPr>
                <a:t>   mileage, </a:t>
              </a:r>
            </a:p>
            <a:p>
              <a:pPr marL="0" lvl="1"/>
              <a:r>
                <a:rPr lang="en-GB" sz="2400" dirty="0" smtClean="0">
                  <a:solidFill>
                    <a:schemeClr val="lt1"/>
                  </a:solidFill>
                </a:rPr>
                <a:t>        ...</a:t>
              </a:r>
              <a:endParaRPr lang="en-GB" sz="2400" dirty="0">
                <a:solidFill>
                  <a:schemeClr val="lt1"/>
                </a:solidFill>
              </a:endParaRPr>
            </a:p>
            <a:p>
              <a:endParaRPr lang="en-GB" sz="2000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Rectangle 7"/>
                <p:cNvSpPr/>
                <p:nvPr/>
              </p:nvSpPr>
              <p:spPr>
                <a:xfrm>
                  <a:off x="2792674" y="5478892"/>
                  <a:ext cx="4623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674" y="5478892"/>
                  <a:ext cx="462306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Rectangle 8"/>
                <p:cNvSpPr/>
                <p:nvPr/>
              </p:nvSpPr>
              <p:spPr>
                <a:xfrm>
                  <a:off x="6102382" y="5469600"/>
                  <a:ext cx="4676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382" y="5469600"/>
                  <a:ext cx="467628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622280" y="5478892"/>
              <a:ext cx="853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Weights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560" y="5426054"/>
              <a:ext cx="7344816" cy="4750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-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experiments: </a:t>
            </a:r>
          </a:p>
          <a:p>
            <a:pPr algn="l"/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Objective function terms</a:t>
            </a:r>
            <a:endParaRPr lang="en-GB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8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7977064" cy="136088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experiments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47875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/>
                </a:solidFill>
              </a:rPr>
              <a:t>Purposes</a:t>
            </a:r>
            <a:endParaRPr lang="en-GB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Calibrate the objective function weights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Satisfy as much as possible the desirable capacity level for a given fleet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Compare with manual schedules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89528" y="4941168"/>
            <a:ext cx="6204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/>
                </a:solidFill>
              </a:rPr>
              <a:t>Experiments</a:t>
            </a:r>
            <a:r>
              <a:rPr lang="en-GB" sz="2800" dirty="0" smtClean="0">
                <a:solidFill>
                  <a:schemeClr val="accent2"/>
                </a:solidFill>
              </a:rPr>
              <a:t>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E1: Varying weights in the objective function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E2: Fix </a:t>
            </a:r>
            <a:r>
              <a:rPr lang="en-GB" sz="2400" dirty="0"/>
              <a:t>fleet size </a:t>
            </a:r>
            <a:r>
              <a:rPr lang="en-GB" sz="2400" dirty="0" smtClean="0">
                <a:sym typeface="Wingdings" panose="05000000000000000000" pitchFamily="2" charset="2"/>
              </a:rPr>
              <a:t>&amp; solely </a:t>
            </a:r>
            <a:r>
              <a:rPr lang="en-GB" sz="2400" dirty="0">
                <a:sym typeface="Wingdings" panose="05000000000000000000" pitchFamily="2" charset="2"/>
              </a:rPr>
              <a:t>m</a:t>
            </a:r>
            <a:r>
              <a:rPr lang="en-GB" sz="2400" dirty="0" smtClean="0">
                <a:sym typeface="Wingdings" panose="05000000000000000000" pitchFamily="2" charset="2"/>
              </a:rPr>
              <a:t>inimize </a:t>
            </a:r>
            <a:r>
              <a:rPr lang="en-GB" sz="2400" i="1" dirty="0" smtClean="0">
                <a:sym typeface="Wingdings" panose="05000000000000000000" pitchFamily="2" charset="2"/>
              </a:rPr>
              <a:t>r’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dirty="0">
                <a:sym typeface="Wingdings" panose="05000000000000000000" pitchFamily="2" charset="2"/>
              </a:rPr>
              <a:t>deviation</a:t>
            </a:r>
            <a:endParaRPr lang="en-GB" sz="2400" dirty="0" smtClean="0"/>
          </a:p>
          <a:p>
            <a:endParaRPr lang="en-GB" sz="2000" dirty="0"/>
          </a:p>
        </p:txBody>
      </p:sp>
      <p:sp>
        <p:nvSpPr>
          <p:cNvPr id="9" name="Down Arrow 8"/>
          <p:cNvSpPr/>
          <p:nvPr/>
        </p:nvSpPr>
        <p:spPr>
          <a:xfrm>
            <a:off x="4211959" y="4113237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24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3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8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7977064" cy="1368152"/>
          </a:xfrm>
        </p:spPr>
        <p:txBody>
          <a:bodyPr/>
          <a:lstStyle/>
          <a:p>
            <a:pPr algn="l"/>
            <a:r>
              <a:rPr lang="en-GB" altLang="zh-CN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en-GB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experiments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1290" y="5373216"/>
            <a:ext cx="5942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Central Scotland railway network; </a:t>
            </a:r>
            <a:r>
              <a:rPr lang="en-GB" b="1" dirty="0"/>
              <a:t>December 2011 timetable</a:t>
            </a:r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537" y="1584552"/>
            <a:ext cx="6651117" cy="378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9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Actually operated schedule</a:t>
            </a:r>
            <a:r>
              <a:rPr lang="en-GB" dirty="0">
                <a:solidFill>
                  <a:schemeClr val="accent2"/>
                </a:solidFill>
                <a:sym typeface="Wingdings" panose="05000000000000000000" pitchFamily="2" charset="2"/>
              </a:rPr>
              <a:t>: </a:t>
            </a:r>
            <a:r>
              <a:rPr lang="en-GB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64 OP trains out of 156</a:t>
            </a:r>
            <a:endParaRPr lang="en-GB" dirty="0" smtClean="0"/>
          </a:p>
          <a:p>
            <a:endParaRPr lang="en-GB" dirty="0"/>
          </a:p>
          <a:p>
            <a:endParaRPr lang="en-GB" sz="2800" dirty="0" smtClean="0"/>
          </a:p>
          <a:p>
            <a:endParaRPr lang="en-GB" sz="2800" dirty="0"/>
          </a:p>
          <a:p>
            <a:pPr>
              <a:buNone/>
            </a:pPr>
            <a:endParaRPr lang="en-GB" sz="28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r>
              <a:rPr lang="en-GB" sz="2800" dirty="0" smtClean="0">
                <a:sym typeface="Wingdings" panose="05000000000000000000" pitchFamily="2" charset="2"/>
              </a:rPr>
              <a:t>If use PAX, solver = </a:t>
            </a:r>
            <a:r>
              <a:rPr lang="en-GB" sz="2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29</a:t>
            </a:r>
            <a:r>
              <a:rPr lang="en-GB" sz="2800" dirty="0" smtClean="0">
                <a:sym typeface="Wingdings" panose="05000000000000000000" pitchFamily="2" charset="2"/>
              </a:rPr>
              <a:t> units</a:t>
            </a:r>
          </a:p>
          <a:p>
            <a:r>
              <a:rPr lang="en-GB" sz="2800" dirty="0" smtClean="0">
                <a:sym typeface="Wingdings" panose="05000000000000000000" pitchFamily="2" charset="2"/>
              </a:rPr>
              <a:t>If use historic capacity, solver = </a:t>
            </a:r>
            <a:r>
              <a:rPr lang="en-GB" sz="2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33</a:t>
            </a:r>
            <a:r>
              <a:rPr lang="en-GB" sz="2800" dirty="0" smtClean="0">
                <a:sym typeface="Wingdings" panose="05000000000000000000" pitchFamily="2" charset="2"/>
              </a:rPr>
              <a:t> units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98364"/>
            <a:ext cx="8278563" cy="207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18704" y="0"/>
            <a:ext cx="9144001" cy="1333499"/>
            <a:chOff x="1" y="1"/>
            <a:chExt cx="5760" cy="84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8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07504" y="-1"/>
            <a:ext cx="7869560" cy="13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experiments: </a:t>
            </a:r>
          </a:p>
          <a:p>
            <a:pPr algn="l"/>
            <a:r>
              <a:rPr lang="en-GB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 data</a:t>
            </a:r>
            <a:endParaRPr lang="en-GB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26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7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8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  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experiments: </a:t>
            </a:r>
            <a:b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on E1</a:t>
            </a:r>
            <a:endParaRPr lang="en-GB" sz="3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>
                    <a:solidFill>
                      <a:schemeClr val="accent2"/>
                    </a:solidFill>
                  </a:rPr>
                  <a:t>E1: Varying weights in the objective function.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908" y="2780928"/>
            <a:ext cx="7399532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27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8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7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8193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  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experiments</a:t>
            </a:r>
            <a:r>
              <a:rPr lang="en-GB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on E1</a:t>
            </a:r>
            <a:endParaRPr lang="en-GB" sz="3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dirty="0" smtClean="0">
                    <a:solidFill>
                      <a:schemeClr val="accent2"/>
                    </a:solidFill>
                  </a:rPr>
                  <a:t>Varying weights in the objective function</a:t>
                </a:r>
                <a:r>
                  <a:rPr lang="en-GB" sz="24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28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5113622" cy="33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095318" y="5905872"/>
                <a:ext cx="16412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/>
                  <a:t>Experiments (increasing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318" y="5905872"/>
                <a:ext cx="1641219" cy="2462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1259632" y="5877272"/>
            <a:ext cx="49685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139" y="3616262"/>
            <a:ext cx="11198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32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  <a:latin typeface="Georgia"/>
              </a:endParaRPr>
            </a:p>
          </p:txBody>
        </p:sp>
        <p:pic>
          <p:nvPicPr>
            <p:cNvPr id="7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941568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experiments: </a:t>
            </a:r>
            <a: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on E2</a:t>
            </a:r>
            <a:endParaRPr lang="en-GB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E2: Fix fleet size </a:t>
            </a:r>
            <a:r>
              <a:rPr lang="en-GB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&amp; solely minimize OP deviation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22" y="2708920"/>
            <a:ext cx="7992888" cy="172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29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11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	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29600" cy="11430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Motivation</a:t>
            </a:r>
            <a:endParaRPr lang="en-GB" sz="3200" dirty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3568" y="3428999"/>
            <a:ext cx="2572043" cy="88376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 smtClean="0"/>
              <a:t>Minimize operating costs</a:t>
            </a:r>
            <a:endParaRPr lang="en-GB" sz="2100" dirty="0"/>
          </a:p>
        </p:txBody>
      </p:sp>
      <p:sp>
        <p:nvSpPr>
          <p:cNvPr id="13" name="Rounded Rectangle 12"/>
          <p:cNvSpPr/>
          <p:nvPr/>
        </p:nvSpPr>
        <p:spPr>
          <a:xfrm>
            <a:off x="6300192" y="3429000"/>
            <a:ext cx="2160240" cy="79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Satisfy </a:t>
            </a:r>
            <a:r>
              <a:rPr lang="en-GB" sz="2000" dirty="0"/>
              <a:t>c</a:t>
            </a:r>
            <a:r>
              <a:rPr lang="en-GB" sz="2000" dirty="0" smtClean="0"/>
              <a:t>apacity requirements</a:t>
            </a:r>
            <a:endParaRPr lang="en-GB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1628800"/>
            <a:ext cx="48245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Train unit scheduling problem</a:t>
            </a:r>
            <a:endParaRPr lang="en-GB" sz="2400" dirty="0"/>
          </a:p>
        </p:txBody>
      </p:sp>
      <p:cxnSp>
        <p:nvCxnSpPr>
          <p:cNvPr id="16" name="Straight Arrow Connector 15"/>
          <p:cNvCxnSpPr>
            <a:stCxn id="14" idx="2"/>
            <a:endCxn id="13" idx="0"/>
          </p:cNvCxnSpPr>
          <p:nvPr/>
        </p:nvCxnSpPr>
        <p:spPr>
          <a:xfrm>
            <a:off x="4463988" y="2276872"/>
            <a:ext cx="2916324" cy="1152128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12" idx="0"/>
          </p:cNvCxnSpPr>
          <p:nvPr/>
        </p:nvCxnSpPr>
        <p:spPr>
          <a:xfrm flipH="1">
            <a:off x="1969590" y="2276872"/>
            <a:ext cx="2494398" cy="1152127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97390" y="5263570"/>
            <a:ext cx="205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Imprecise definition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16318" y="5909864"/>
            <a:ext cx="2618860" cy="52931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228184" y="5949280"/>
            <a:ext cx="252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Under-utilized train units</a:t>
            </a:r>
          </a:p>
        </p:txBody>
      </p:sp>
      <p:sp>
        <p:nvSpPr>
          <p:cNvPr id="19456" name="TextBox 19455"/>
          <p:cNvSpPr txBox="1"/>
          <p:nvPr/>
        </p:nvSpPr>
        <p:spPr>
          <a:xfrm>
            <a:off x="4211961" y="58513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Imbalanced demands</a:t>
            </a:r>
            <a:endParaRPr lang="en-GB" dirty="0"/>
          </a:p>
        </p:txBody>
      </p:sp>
      <p:cxnSp>
        <p:nvCxnSpPr>
          <p:cNvPr id="34" name="Straight Arrow Connector 33"/>
          <p:cNvCxnSpPr>
            <a:stCxn id="19456" idx="1"/>
            <a:endCxn id="19460" idx="3"/>
          </p:cNvCxnSpPr>
          <p:nvPr/>
        </p:nvCxnSpPr>
        <p:spPr>
          <a:xfrm flipH="1" flipV="1">
            <a:off x="2822444" y="6146038"/>
            <a:ext cx="1389517" cy="2848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0" name="TextBox 19459"/>
          <p:cNvSpPr txBox="1"/>
          <p:nvPr/>
        </p:nvSpPr>
        <p:spPr>
          <a:xfrm>
            <a:off x="1483295" y="5945983"/>
            <a:ext cx="133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Re-balance</a:t>
            </a:r>
            <a:endParaRPr lang="en-GB" sz="2000" dirty="0"/>
          </a:p>
        </p:txBody>
      </p:sp>
      <p:cxnSp>
        <p:nvCxnSpPr>
          <p:cNvPr id="38" name="Straight Arrow Connector 37"/>
          <p:cNvCxnSpPr>
            <a:stCxn id="28" idx="2"/>
          </p:cNvCxnSpPr>
          <p:nvPr/>
        </p:nvCxnSpPr>
        <p:spPr>
          <a:xfrm flipH="1">
            <a:off x="5436096" y="6174523"/>
            <a:ext cx="68022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70882" y="5206080"/>
            <a:ext cx="2618860" cy="4714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26006" y="5441812"/>
            <a:ext cx="84487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92737" y="5125070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Various </a:t>
            </a:r>
          </a:p>
          <a:p>
            <a:r>
              <a:rPr lang="en-GB" dirty="0" smtClean="0"/>
              <a:t>sources</a:t>
            </a:r>
            <a:endParaRPr lang="en-GB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350715" y="5419741"/>
            <a:ext cx="861246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31640" y="5235075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Best representation</a:t>
            </a:r>
            <a:endParaRPr lang="en-GB" dirty="0"/>
          </a:p>
        </p:txBody>
      </p:sp>
      <p:sp>
        <p:nvSpPr>
          <p:cNvPr id="19466" name="Left Brace 19465"/>
          <p:cNvSpPr/>
          <p:nvPr/>
        </p:nvSpPr>
        <p:spPr>
          <a:xfrm>
            <a:off x="1259632" y="5197431"/>
            <a:ext cx="144016" cy="1103240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51919" y="5554619"/>
            <a:ext cx="779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How?</a:t>
            </a:r>
            <a:endParaRPr lang="en-GB" sz="2000" dirty="0"/>
          </a:p>
        </p:txBody>
      </p:sp>
      <p:sp>
        <p:nvSpPr>
          <p:cNvPr id="19472" name="Down Arrow 19471"/>
          <p:cNvSpPr/>
          <p:nvPr/>
        </p:nvSpPr>
        <p:spPr>
          <a:xfrm>
            <a:off x="7236296" y="4322493"/>
            <a:ext cx="288032" cy="81230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26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" y="952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Computational experiments: </a:t>
            </a:r>
            <a:b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 between E1 &amp; E2</a:t>
            </a:r>
            <a:endParaRPr lang="en-GB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395" y="1583202"/>
            <a:ext cx="6750965" cy="14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81805" y="3284984"/>
            <a:ext cx="7290595" cy="2695720"/>
            <a:chOff x="881805" y="3284984"/>
            <a:chExt cx="7290595" cy="269572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05" y="3284984"/>
              <a:ext cx="7290595" cy="269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007603" y="4293096"/>
              <a:ext cx="707457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25821" y="4517504"/>
              <a:ext cx="707457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25821" y="5157192"/>
              <a:ext cx="707457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25821" y="5517232"/>
              <a:ext cx="707457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25821" y="5949280"/>
              <a:ext cx="707457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51520" y="2276872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D34817">
                    <a:lumMod val="75000"/>
                  </a:srgbClr>
                </a:solidFill>
              </a:rPr>
              <a:t>E2</a:t>
            </a:r>
            <a:endParaRPr lang="en-GB" sz="2400" b="1" dirty="0">
              <a:solidFill>
                <a:srgbClr val="D34817">
                  <a:lumMod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752" y="4365104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D34817">
                    <a:lumMod val="75000"/>
                  </a:srgbClr>
                </a:solidFill>
              </a:rPr>
              <a:t>E1</a:t>
            </a:r>
            <a:endParaRPr lang="en-GB" sz="2400" b="1" dirty="0">
              <a:solidFill>
                <a:srgbClr val="D34817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6294147"/>
            <a:ext cx="499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D34817">
                    <a:lumMod val="75000"/>
                  </a:srgbClr>
                </a:solidFill>
              </a:rPr>
              <a:t>Actually operating schedule</a:t>
            </a:r>
            <a:r>
              <a:rPr lang="en-GB" dirty="0" smtClean="0">
                <a:solidFill>
                  <a:prstClr val="black"/>
                </a:solidFill>
              </a:rPr>
              <a:t>: Fleet size= 33, OP=64 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091" y="3140968"/>
            <a:ext cx="8513381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528" y="6165304"/>
            <a:ext cx="8513381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520" y="1412776"/>
            <a:ext cx="8660142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911662" y="1412776"/>
            <a:ext cx="0" cy="5256584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1520" y="1412776"/>
            <a:ext cx="0" cy="5256584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198" y="6669360"/>
            <a:ext cx="8623464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30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6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101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Train unit scheduling with bi-level capacity requirements: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Target: PAX; Desirable: historic provisions</a:t>
            </a:r>
            <a:endParaRPr lang="en-GB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Schedules with more reasonable/controlled </a:t>
            </a:r>
            <a:r>
              <a:rPr lang="en-GB" dirty="0" smtClean="0"/>
              <a:t>capacities</a:t>
            </a:r>
            <a:endParaRPr lang="en-GB" dirty="0" smtClean="0"/>
          </a:p>
          <a:p>
            <a:r>
              <a:rPr lang="en-GB" dirty="0" smtClean="0">
                <a:solidFill>
                  <a:schemeClr val="accent2"/>
                </a:solidFill>
              </a:rPr>
              <a:t>Improvements w.r.t. manual schedules: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12% reduction of fleet size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Maintaining nearly 60% OP </a:t>
            </a:r>
            <a:r>
              <a:rPr lang="en-GB" dirty="0" smtClean="0"/>
              <a:t>trains</a:t>
            </a: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31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9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95250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Further work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 trains &amp; limited fleet size</a:t>
            </a:r>
          </a:p>
          <a:p>
            <a:r>
              <a:rPr lang="en-GB" dirty="0" err="1" smtClean="0"/>
              <a:t>Multicriteria</a:t>
            </a:r>
            <a:r>
              <a:rPr lang="en-GB" dirty="0" smtClean="0"/>
              <a:t> optimization</a:t>
            </a:r>
          </a:p>
          <a:p>
            <a:r>
              <a:rPr lang="en-GB" dirty="0" smtClean="0"/>
              <a:t>Trade-offs between depot returns and maximizing capacity provision</a:t>
            </a:r>
          </a:p>
          <a:p>
            <a:r>
              <a:rPr lang="en-GB" dirty="0" smtClean="0"/>
              <a:t>More </a:t>
            </a:r>
            <a:r>
              <a:rPr lang="en-GB" dirty="0"/>
              <a:t>problem contexts in train unit resource </a:t>
            </a:r>
            <a:r>
              <a:rPr lang="en-GB" dirty="0" smtClean="0"/>
              <a:t>planning, e.g.</a:t>
            </a:r>
          </a:p>
          <a:p>
            <a:pPr lvl="1"/>
            <a:r>
              <a:rPr lang="en-GB" dirty="0" smtClean="0"/>
              <a:t>franchise bidding</a:t>
            </a:r>
          </a:p>
          <a:p>
            <a:pPr lvl="1"/>
            <a:r>
              <a:rPr lang="en-GB" dirty="0" smtClean="0"/>
              <a:t>maintenance </a:t>
            </a:r>
            <a:r>
              <a:rPr lang="en-GB" dirty="0"/>
              <a:t>scheduling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32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altLang="zh-CN" dirty="0" smtClean="0"/>
          </a:p>
          <a:p>
            <a:pPr algn="ctr">
              <a:buNone/>
            </a:pPr>
            <a:endParaRPr lang="en-GB" altLang="zh-CN" dirty="0" smtClean="0"/>
          </a:p>
          <a:p>
            <a:pPr algn="ctr">
              <a:buNone/>
            </a:pPr>
            <a:endParaRPr lang="en-GB" altLang="zh-CN" dirty="0" smtClean="0"/>
          </a:p>
          <a:p>
            <a:pPr algn="ctr">
              <a:buNone/>
            </a:pPr>
            <a:r>
              <a:rPr lang="en-GB" altLang="zh-CN" dirty="0" smtClean="0"/>
              <a:t>Thank you!</a:t>
            </a:r>
            <a:endParaRPr lang="zh-CN" alt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"/>
            <a:ext cx="9144000" cy="1196752"/>
            <a:chOff x="1" y="1"/>
            <a:chExt cx="5760" cy="84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</a:rPr>
              <a:t>Problem description 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Capacity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Model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Computational experiments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Conclusions and further work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3212976"/>
            <a:ext cx="5605164" cy="19929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632992"/>
            <a:ext cx="5400600" cy="4404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10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3"/>
          <p:cNvSpPr txBox="1">
            <a:spLocks/>
          </p:cNvSpPr>
          <p:nvPr/>
        </p:nvSpPr>
        <p:spPr>
          <a:xfrm>
            <a:off x="29344" y="192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1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3212976"/>
            <a:ext cx="5605164" cy="19929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692424"/>
            <a:ext cx="5400600" cy="4404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10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3"/>
          <p:cNvSpPr txBox="1">
            <a:spLocks/>
          </p:cNvSpPr>
          <p:nvPr/>
        </p:nvSpPr>
        <p:spPr>
          <a:xfrm>
            <a:off x="29344" y="192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Train units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pic>
        <p:nvPicPr>
          <p:cNvPr id="14" name="内容占位符 13" descr="800px-Class_171_Southern_Diagr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4215102" cy="432048"/>
          </a:xfrm>
        </p:spPr>
      </p:pic>
      <p:pic>
        <p:nvPicPr>
          <p:cNvPr id="15" name="图片 14" descr="800px-Southeastern_Class_375_Diagram_Cur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8208912" cy="4334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2924944"/>
            <a:ext cx="2857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2000" dirty="0" smtClean="0"/>
              <a:t>Class 171/7 (2-car), diesel</a:t>
            </a:r>
            <a:endParaRPr lang="zh-CN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4149080"/>
            <a:ext cx="278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2000" dirty="0" smtClean="0"/>
              <a:t>Class 375 (4-car), electric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231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23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60884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Train unit scheduling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572000"/>
          </a:xfrm>
        </p:spPr>
        <p:txBody>
          <a:bodyPr/>
          <a:lstStyle/>
          <a:p>
            <a:r>
              <a:rPr lang="en-GB" dirty="0" smtClean="0"/>
              <a:t>Train unit scheduling problem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内容占位符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3902751"/>
              </p:ext>
            </p:extLst>
          </p:nvPr>
        </p:nvGraphicFramePr>
        <p:xfrm>
          <a:off x="457200" y="1665784"/>
          <a:ext cx="8229600" cy="159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443608"/>
                <a:gridCol w="1299592"/>
                <a:gridCol w="1371600"/>
                <a:gridCol w="1371600"/>
              </a:tblGrid>
              <a:tr h="486256"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ID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</a:t>
                      </a:r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2E59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2G15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12:25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2G71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15:00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17:35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椭圆 8"/>
          <p:cNvSpPr/>
          <p:nvPr/>
        </p:nvSpPr>
        <p:spPr>
          <a:xfrm>
            <a:off x="2777033" y="5355634"/>
            <a:ext cx="108012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Narrow" pitchFamily="34" charset="0"/>
              </a:rPr>
              <a:t>2E59</a:t>
            </a:r>
          </a:p>
          <a:p>
            <a:pPr algn="ctr"/>
            <a:r>
              <a:rPr lang="en-US" altLang="zh-CN" dirty="0" smtClean="0">
                <a:latin typeface="Arial Narrow" pitchFamily="34" charset="0"/>
              </a:rPr>
              <a:t>A</a:t>
            </a:r>
            <a:r>
              <a:rPr lang="en-US" altLang="zh-CN" dirty="0" smtClean="0">
                <a:latin typeface="Arial Narrow" pitchFamily="34" charset="0"/>
                <a:sym typeface="Wingdings" pitchFamily="2" charset="2"/>
              </a:rPr>
              <a:t>B</a:t>
            </a:r>
            <a:endParaRPr lang="zh-CN" altLang="en-US" dirty="0">
              <a:latin typeface="Arial Narrow" pitchFamily="34" charset="0"/>
            </a:endParaRPr>
          </a:p>
        </p:txBody>
      </p:sp>
      <p:sp>
        <p:nvSpPr>
          <p:cNvPr id="7" name="矩形 9"/>
          <p:cNvSpPr/>
          <p:nvPr/>
        </p:nvSpPr>
        <p:spPr>
          <a:xfrm>
            <a:off x="184745" y="4491538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 Narrow" pitchFamily="34" charset="0"/>
              </a:rPr>
              <a:t>source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任意多边形 10"/>
          <p:cNvSpPr/>
          <p:nvPr/>
        </p:nvSpPr>
        <p:spPr>
          <a:xfrm>
            <a:off x="1484659" y="4855373"/>
            <a:ext cx="1362075" cy="695325"/>
          </a:xfrm>
          <a:custGeom>
            <a:avLst/>
            <a:gdLst>
              <a:gd name="connsiteX0" fmla="*/ 0 w 1362075"/>
              <a:gd name="connsiteY0" fmla="*/ 0 h 695325"/>
              <a:gd name="connsiteX1" fmla="*/ 742950 w 1362075"/>
              <a:gd name="connsiteY1" fmla="*/ 257175 h 695325"/>
              <a:gd name="connsiteX2" fmla="*/ 1104900 w 1362075"/>
              <a:gd name="connsiteY2" fmla="*/ 476250 h 695325"/>
              <a:gd name="connsiteX3" fmla="*/ 1362075 w 1362075"/>
              <a:gd name="connsiteY3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075" h="695325">
                <a:moveTo>
                  <a:pt x="0" y="0"/>
                </a:moveTo>
                <a:cubicBezTo>
                  <a:pt x="279400" y="88900"/>
                  <a:pt x="558800" y="177800"/>
                  <a:pt x="742950" y="257175"/>
                </a:cubicBezTo>
                <a:cubicBezTo>
                  <a:pt x="927100" y="336550"/>
                  <a:pt x="1001713" y="403225"/>
                  <a:pt x="1104900" y="476250"/>
                </a:cubicBezTo>
                <a:cubicBezTo>
                  <a:pt x="1208087" y="549275"/>
                  <a:pt x="1285081" y="622300"/>
                  <a:pt x="1362075" y="695325"/>
                </a:cubicBezTo>
              </a:path>
            </a:pathLst>
          </a:cu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11"/>
          <p:cNvSpPr/>
          <p:nvPr/>
        </p:nvSpPr>
        <p:spPr>
          <a:xfrm>
            <a:off x="4577233" y="5970260"/>
            <a:ext cx="108012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Narrow" pitchFamily="34" charset="0"/>
              </a:rPr>
              <a:t>2G15</a:t>
            </a:r>
          </a:p>
          <a:p>
            <a:pPr algn="ctr"/>
            <a:r>
              <a:rPr lang="en-US" altLang="zh-CN" dirty="0" smtClean="0">
                <a:latin typeface="Arial Narrow" pitchFamily="34" charset="0"/>
              </a:rPr>
              <a:t>B</a:t>
            </a:r>
            <a:r>
              <a:rPr lang="en-US" altLang="zh-CN" dirty="0" smtClean="0">
                <a:latin typeface="Arial Narrow" pitchFamily="34" charset="0"/>
                <a:sym typeface="Wingdings" pitchFamily="2" charset="2"/>
              </a:rPr>
              <a:t>C</a:t>
            </a:r>
            <a:endParaRPr lang="zh-CN" altLang="en-US" dirty="0">
              <a:latin typeface="Arial Narrow" pitchFamily="34" charset="0"/>
            </a:endParaRPr>
          </a:p>
        </p:txBody>
      </p:sp>
      <p:cxnSp>
        <p:nvCxnSpPr>
          <p:cNvPr id="10" name="直接箭头连接符 12"/>
          <p:cNvCxnSpPr>
            <a:stCxn id="6" idx="5"/>
            <a:endCxn id="9" idx="2"/>
          </p:cNvCxnSpPr>
          <p:nvPr/>
        </p:nvCxnSpPr>
        <p:spPr>
          <a:xfrm>
            <a:off x="3698973" y="5970261"/>
            <a:ext cx="878260" cy="360039"/>
          </a:xfrm>
          <a:prstGeom prst="straightConnector1">
            <a:avLst/>
          </a:prstGeom>
          <a:ln w="190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3"/>
          <p:cNvCxnSpPr>
            <a:stCxn id="9" idx="7"/>
            <a:endCxn id="12" idx="4"/>
          </p:cNvCxnSpPr>
          <p:nvPr/>
        </p:nvCxnSpPr>
        <p:spPr>
          <a:xfrm flipV="1">
            <a:off x="5499173" y="4851578"/>
            <a:ext cx="842256" cy="1224135"/>
          </a:xfrm>
          <a:prstGeom prst="straightConnector1">
            <a:avLst/>
          </a:prstGeom>
          <a:ln w="190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4"/>
          <p:cNvSpPr/>
          <p:nvPr/>
        </p:nvSpPr>
        <p:spPr>
          <a:xfrm>
            <a:off x="5801369" y="4131498"/>
            <a:ext cx="108012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Narrow" pitchFamily="34" charset="0"/>
              </a:rPr>
              <a:t>2G71</a:t>
            </a:r>
          </a:p>
          <a:p>
            <a:pPr algn="ctr"/>
            <a:r>
              <a:rPr lang="en-US" altLang="zh-CN" dirty="0" smtClean="0">
                <a:latin typeface="Arial Narrow" pitchFamily="34" charset="0"/>
              </a:rPr>
              <a:t>C</a:t>
            </a:r>
            <a:r>
              <a:rPr lang="en-US" altLang="zh-CN" dirty="0" smtClean="0">
                <a:latin typeface="Arial Narrow" pitchFamily="34" charset="0"/>
                <a:sym typeface="Wingdings" pitchFamily="2" charset="2"/>
              </a:rPr>
              <a:t>D</a:t>
            </a:r>
            <a:endParaRPr lang="zh-CN" altLang="en-US" dirty="0">
              <a:latin typeface="Arial Narrow" pitchFamily="34" charset="0"/>
            </a:endParaRPr>
          </a:p>
        </p:txBody>
      </p:sp>
      <p:sp>
        <p:nvSpPr>
          <p:cNvPr id="13" name="矩形 15"/>
          <p:cNvSpPr/>
          <p:nvPr/>
        </p:nvSpPr>
        <p:spPr>
          <a:xfrm>
            <a:off x="7884368" y="5085184"/>
            <a:ext cx="93281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 Narrow" pitchFamily="34" charset="0"/>
              </a:rPr>
              <a:t>sink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CN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 16"/>
          <p:cNvSpPr/>
          <p:nvPr/>
        </p:nvSpPr>
        <p:spPr>
          <a:xfrm>
            <a:off x="6866284" y="4388648"/>
            <a:ext cx="1522140" cy="696535"/>
          </a:xfrm>
          <a:custGeom>
            <a:avLst/>
            <a:gdLst>
              <a:gd name="connsiteX0" fmla="*/ 0 w 1095375"/>
              <a:gd name="connsiteY0" fmla="*/ 0 h 771525"/>
              <a:gd name="connsiteX1" fmla="*/ 666750 w 1095375"/>
              <a:gd name="connsiteY1" fmla="*/ 238125 h 771525"/>
              <a:gd name="connsiteX2" fmla="*/ 1095375 w 1095375"/>
              <a:gd name="connsiteY2" fmla="*/ 771525 h 771525"/>
              <a:gd name="connsiteX3" fmla="*/ 1095375 w 1095375"/>
              <a:gd name="connsiteY3" fmla="*/ 771525 h 771525"/>
              <a:gd name="connsiteX4" fmla="*/ 1095375 w 1095375"/>
              <a:gd name="connsiteY4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75" h="771525">
                <a:moveTo>
                  <a:pt x="0" y="0"/>
                </a:moveTo>
                <a:cubicBezTo>
                  <a:pt x="242094" y="54769"/>
                  <a:pt x="484188" y="109538"/>
                  <a:pt x="666750" y="238125"/>
                </a:cubicBezTo>
                <a:cubicBezTo>
                  <a:pt x="849312" y="366712"/>
                  <a:pt x="1095375" y="771525"/>
                  <a:pt x="1095375" y="771525"/>
                </a:cubicBezTo>
                <a:lnTo>
                  <a:pt x="1095375" y="771525"/>
                </a:lnTo>
                <a:lnTo>
                  <a:pt x="1095375" y="771525"/>
                </a:lnTo>
              </a:path>
            </a:pathLst>
          </a:cu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725513" y="4662266"/>
            <a:ext cx="17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accent2"/>
                </a:solidFill>
                <a:latin typeface="+mn-lt"/>
                <a:ea typeface="华文楷体" pitchFamily="2" charset="-122"/>
              </a:rPr>
              <a:t>Sign-on arc</a:t>
            </a:r>
            <a:endParaRPr lang="en-US" altLang="zh-CN" sz="1800" dirty="0" smtClean="0">
              <a:latin typeface="+mn-lt"/>
              <a:ea typeface="华文楷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1255" y="4325724"/>
            <a:ext cx="147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2"/>
                </a:solidFill>
                <a:latin typeface="+mn-lt"/>
              </a:rPr>
              <a:t>Empty-running </a:t>
            </a:r>
          </a:p>
          <a:p>
            <a:r>
              <a:rPr lang="en-US" altLang="zh-CN" sz="1600" b="1" dirty="0" smtClean="0">
                <a:solidFill>
                  <a:schemeClr val="accent2"/>
                </a:solidFill>
              </a:rPr>
              <a:t>connection</a:t>
            </a:r>
            <a:r>
              <a:rPr lang="en-US" altLang="zh-CN" sz="1600" b="1" dirty="0" smtClean="0">
                <a:solidFill>
                  <a:schemeClr val="accent2"/>
                </a:solidFill>
                <a:latin typeface="+mn-lt"/>
              </a:rPr>
              <a:t> arc</a:t>
            </a:r>
          </a:p>
        </p:txBody>
      </p:sp>
      <p:cxnSp>
        <p:nvCxnSpPr>
          <p:cNvPr id="17" name="直接箭头连接符 20"/>
          <p:cNvCxnSpPr>
            <a:stCxn id="6" idx="0"/>
          </p:cNvCxnSpPr>
          <p:nvPr/>
        </p:nvCxnSpPr>
        <p:spPr>
          <a:xfrm flipV="1">
            <a:off x="3317093" y="4618112"/>
            <a:ext cx="2477194" cy="737522"/>
          </a:xfrm>
          <a:prstGeom prst="straightConnector1">
            <a:avLst/>
          </a:prstGeom>
          <a:ln w="1905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4746" y="3562672"/>
            <a:ext cx="2804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+mn-lt"/>
                <a:ea typeface="华文楷体" pitchFamily="2" charset="-122"/>
              </a:rPr>
              <a:t>Path</a:t>
            </a:r>
            <a:r>
              <a:rPr lang="en-US" altLang="zh-CN" dirty="0" smtClean="0">
                <a:latin typeface="+mn-lt"/>
                <a:ea typeface="华文楷体" pitchFamily="2" charset="-122"/>
              </a:rPr>
              <a:t> (source to sink)</a:t>
            </a:r>
            <a:r>
              <a:rPr lang="en-US" altLang="zh-CN" b="1" dirty="0" smtClean="0">
                <a:solidFill>
                  <a:schemeClr val="accent2"/>
                </a:solidFill>
                <a:latin typeface="+mn-lt"/>
                <a:ea typeface="华文楷体" pitchFamily="2" charset="-122"/>
              </a:rPr>
              <a:t> </a:t>
            </a:r>
            <a:endParaRPr lang="en-US" altLang="zh-CN" dirty="0" smtClean="0">
              <a:latin typeface="+mn-lt"/>
              <a:ea typeface="华文楷体" pitchFamily="2" charset="-122"/>
            </a:endParaRPr>
          </a:p>
          <a:p>
            <a:r>
              <a:rPr lang="en-US" altLang="zh-CN" dirty="0" smtClean="0">
                <a:ea typeface="华文楷体" pitchFamily="2" charset="-122"/>
              </a:rPr>
              <a:t>Scheduled work for a train unit</a:t>
            </a:r>
            <a:endParaRPr lang="en-US" altLang="zh-CN" dirty="0" smtClean="0">
              <a:latin typeface="+mn-lt"/>
              <a:ea typeface="华文楷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1952" y="3537992"/>
            <a:ext cx="199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+mn-lt"/>
                <a:ea typeface="华文楷体" pitchFamily="2" charset="-122"/>
              </a:rPr>
              <a:t>Train node</a:t>
            </a:r>
            <a:r>
              <a:rPr lang="en-US" altLang="zh-CN" dirty="0" smtClean="0">
                <a:latin typeface="+mn-lt"/>
                <a:ea typeface="华文楷体" pitchFamily="2" charset="-122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9521" y="4186064"/>
            <a:ext cx="14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accent2"/>
                </a:solidFill>
                <a:latin typeface="+mn-lt"/>
                <a:ea typeface="华文楷体" pitchFamily="2" charset="-122"/>
              </a:rPr>
              <a:t>Sign-off arc</a:t>
            </a:r>
            <a:endParaRPr lang="en-US" altLang="zh-CN" sz="1800" dirty="0" smtClean="0">
              <a:latin typeface="+mn-lt"/>
              <a:ea typeface="华文楷体" pitchFamily="2" charset="-122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7248" y="5355633"/>
            <a:ext cx="147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2"/>
                </a:solidFill>
                <a:latin typeface="+mn-lt"/>
              </a:rPr>
              <a:t>Station connection arc 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179388" y="5870575"/>
          <a:ext cx="2119312" cy="373063"/>
        </p:xfrm>
        <a:graphic>
          <a:graphicData uri="http://schemas.openxmlformats.org/presentationml/2006/ole">
            <p:oleObj spid="_x0000_s53249" name="公式" r:id="rId4" imgW="115560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0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"/>
          <p:cNvSpPr/>
          <p:nvPr/>
        </p:nvSpPr>
        <p:spPr>
          <a:xfrm>
            <a:off x="1979712" y="4437112"/>
            <a:ext cx="1008112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2E32</a:t>
            </a:r>
            <a:endParaRPr lang="zh-CN" altLang="en-US" sz="1600" dirty="0">
              <a:latin typeface="Arial Narrow" pitchFamily="34" charset="0"/>
            </a:endParaRPr>
          </a:p>
        </p:txBody>
      </p:sp>
      <p:sp>
        <p:nvSpPr>
          <p:cNvPr id="5" name="椭圆 3"/>
          <p:cNvSpPr/>
          <p:nvPr/>
        </p:nvSpPr>
        <p:spPr>
          <a:xfrm>
            <a:off x="1763688" y="2636912"/>
            <a:ext cx="936104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1E06</a:t>
            </a:r>
            <a:endParaRPr lang="zh-CN" altLang="en-US" sz="1600" dirty="0">
              <a:latin typeface="Arial Narrow" pitchFamily="34" charset="0"/>
            </a:endParaRPr>
          </a:p>
        </p:txBody>
      </p:sp>
      <p:sp>
        <p:nvSpPr>
          <p:cNvPr id="6" name="椭圆 4"/>
          <p:cNvSpPr/>
          <p:nvPr/>
        </p:nvSpPr>
        <p:spPr>
          <a:xfrm>
            <a:off x="3779912" y="3645024"/>
            <a:ext cx="936104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2E11</a:t>
            </a:r>
            <a:endParaRPr lang="zh-CN" altLang="en-US" sz="1600" dirty="0">
              <a:latin typeface="Arial Narrow" pitchFamily="34" charset="0"/>
            </a:endParaRPr>
          </a:p>
        </p:txBody>
      </p:sp>
      <p:sp>
        <p:nvSpPr>
          <p:cNvPr id="7" name="椭圆 5"/>
          <p:cNvSpPr/>
          <p:nvPr/>
        </p:nvSpPr>
        <p:spPr>
          <a:xfrm>
            <a:off x="5364088" y="4725144"/>
            <a:ext cx="936104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2E03</a:t>
            </a:r>
            <a:endParaRPr lang="zh-CN" altLang="en-US" sz="1600" dirty="0">
              <a:latin typeface="Arial Narrow" pitchFamily="34" charset="0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5796136" y="2708920"/>
            <a:ext cx="864096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1E09</a:t>
            </a:r>
            <a:endParaRPr lang="zh-CN" altLang="en-US" sz="1600" dirty="0">
              <a:latin typeface="Arial Narrow" pitchFamily="34" charset="0"/>
            </a:endParaRPr>
          </a:p>
        </p:txBody>
      </p:sp>
      <p:cxnSp>
        <p:nvCxnSpPr>
          <p:cNvPr id="9" name="直接箭头连接符 11"/>
          <p:cNvCxnSpPr>
            <a:stCxn id="5" idx="6"/>
            <a:endCxn id="6" idx="1"/>
          </p:cNvCxnSpPr>
          <p:nvPr/>
        </p:nvCxnSpPr>
        <p:spPr>
          <a:xfrm>
            <a:off x="2699792" y="2816932"/>
            <a:ext cx="1217209" cy="880819"/>
          </a:xfrm>
          <a:prstGeom prst="straightConnector1">
            <a:avLst/>
          </a:prstGeom>
          <a:ln w="190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12"/>
          <p:cNvCxnSpPr>
            <a:stCxn id="4" idx="7"/>
            <a:endCxn id="6" idx="3"/>
          </p:cNvCxnSpPr>
          <p:nvPr/>
        </p:nvCxnSpPr>
        <p:spPr>
          <a:xfrm rot="5400000" flipH="1" flipV="1">
            <a:off x="3109844" y="3682682"/>
            <a:ext cx="537502" cy="1076812"/>
          </a:xfrm>
          <a:prstGeom prst="straightConnector1">
            <a:avLst/>
          </a:prstGeom>
          <a:ln w="190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4"/>
          <p:cNvCxnSpPr>
            <a:stCxn id="6" idx="5"/>
            <a:endCxn id="7" idx="1"/>
          </p:cNvCxnSpPr>
          <p:nvPr/>
        </p:nvCxnSpPr>
        <p:spPr>
          <a:xfrm rot="16200000" flipH="1">
            <a:off x="4627285" y="3903979"/>
            <a:ext cx="825534" cy="922250"/>
          </a:xfrm>
          <a:prstGeom prst="straightConnector1">
            <a:avLst/>
          </a:prstGeom>
          <a:ln w="190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5"/>
          <p:cNvCxnSpPr>
            <a:stCxn id="4" idx="5"/>
            <a:endCxn id="7" idx="3"/>
          </p:cNvCxnSpPr>
          <p:nvPr/>
        </p:nvCxnSpPr>
        <p:spPr>
          <a:xfrm rot="16200000" flipH="1">
            <a:off x="4026667" y="3557947"/>
            <a:ext cx="288032" cy="2660988"/>
          </a:xfrm>
          <a:prstGeom prst="straightConnector1">
            <a:avLst/>
          </a:prstGeom>
          <a:ln w="190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31"/>
          <p:cNvCxnSpPr>
            <a:stCxn id="5" idx="6"/>
            <a:endCxn id="8" idx="2"/>
          </p:cNvCxnSpPr>
          <p:nvPr/>
        </p:nvCxnSpPr>
        <p:spPr>
          <a:xfrm>
            <a:off x="2699792" y="2816932"/>
            <a:ext cx="3096344" cy="72008"/>
          </a:xfrm>
          <a:prstGeom prst="straightConnector1">
            <a:avLst/>
          </a:prstGeom>
          <a:ln w="190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2"/>
          <p:cNvSpPr/>
          <p:nvPr/>
        </p:nvSpPr>
        <p:spPr>
          <a:xfrm>
            <a:off x="179512" y="3429000"/>
            <a:ext cx="93610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Narrow" pitchFamily="34" charset="0"/>
              </a:rPr>
              <a:t>source</a:t>
            </a:r>
            <a:endParaRPr lang="zh-CN" altLang="en-US" dirty="0">
              <a:latin typeface="Arial Narrow" pitchFamily="34" charset="0"/>
            </a:endParaRPr>
          </a:p>
        </p:txBody>
      </p:sp>
      <p:sp>
        <p:nvSpPr>
          <p:cNvPr id="20" name="矩形 14"/>
          <p:cNvSpPr/>
          <p:nvPr/>
        </p:nvSpPr>
        <p:spPr>
          <a:xfrm>
            <a:off x="7668344" y="3068960"/>
            <a:ext cx="93610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Narrow" pitchFamily="34" charset="0"/>
              </a:rPr>
              <a:t>sink</a:t>
            </a:r>
            <a:endParaRPr lang="zh-CN" altLang="en-US" dirty="0">
              <a:latin typeface="Arial Narrow" pitchFamily="34" charset="0"/>
            </a:endParaRPr>
          </a:p>
        </p:txBody>
      </p:sp>
      <p:cxnSp>
        <p:nvCxnSpPr>
          <p:cNvPr id="21" name="Shape 77"/>
          <p:cNvCxnSpPr>
            <a:stCxn id="19" idx="2"/>
            <a:endCxn id="4" idx="2"/>
          </p:cNvCxnSpPr>
          <p:nvPr/>
        </p:nvCxnSpPr>
        <p:spPr>
          <a:xfrm rot="16200000" flipH="1">
            <a:off x="1007604" y="3645024"/>
            <a:ext cx="612068" cy="1332148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42"/>
          <p:cNvCxnSpPr/>
          <p:nvPr/>
        </p:nvCxnSpPr>
        <p:spPr>
          <a:xfrm flipV="1">
            <a:off x="611560" y="2636912"/>
            <a:ext cx="1512168" cy="792088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44"/>
          <p:cNvCxnSpPr>
            <a:endCxn id="6" idx="2"/>
          </p:cNvCxnSpPr>
          <p:nvPr/>
        </p:nvCxnSpPr>
        <p:spPr>
          <a:xfrm flipV="1">
            <a:off x="395536" y="3825044"/>
            <a:ext cx="3384376" cy="180020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80"/>
          <p:cNvCxnSpPr>
            <a:endCxn id="7" idx="3"/>
          </p:cNvCxnSpPr>
          <p:nvPr/>
        </p:nvCxnSpPr>
        <p:spPr>
          <a:xfrm>
            <a:off x="395536" y="4005064"/>
            <a:ext cx="5105641" cy="1027393"/>
          </a:xfrm>
          <a:prstGeom prst="curvedConnector4">
            <a:avLst>
              <a:gd name="adj1" fmla="val 4070"/>
              <a:gd name="adj2" fmla="val 122250"/>
            </a:avLst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81"/>
          <p:cNvCxnSpPr>
            <a:endCxn id="8" idx="0"/>
          </p:cNvCxnSpPr>
          <p:nvPr/>
        </p:nvCxnSpPr>
        <p:spPr>
          <a:xfrm flipV="1">
            <a:off x="467544" y="2708920"/>
            <a:ext cx="5760640" cy="720080"/>
          </a:xfrm>
          <a:prstGeom prst="curvedConnector4">
            <a:avLst>
              <a:gd name="adj1" fmla="val 9708"/>
              <a:gd name="adj2" fmla="val 187302"/>
            </a:avLst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82"/>
          <p:cNvCxnSpPr>
            <a:endCxn id="20" idx="2"/>
          </p:cNvCxnSpPr>
          <p:nvPr/>
        </p:nvCxnSpPr>
        <p:spPr>
          <a:xfrm flipV="1">
            <a:off x="6300192" y="3645024"/>
            <a:ext cx="1836204" cy="122413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83"/>
          <p:cNvCxnSpPr>
            <a:endCxn id="20" idx="0"/>
          </p:cNvCxnSpPr>
          <p:nvPr/>
        </p:nvCxnSpPr>
        <p:spPr>
          <a:xfrm>
            <a:off x="6660232" y="2852936"/>
            <a:ext cx="1476164" cy="216024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84"/>
          <p:cNvCxnSpPr>
            <a:stCxn id="4" idx="6"/>
            <a:endCxn id="20" idx="2"/>
          </p:cNvCxnSpPr>
          <p:nvPr/>
        </p:nvCxnSpPr>
        <p:spPr>
          <a:xfrm flipV="1">
            <a:off x="2987824" y="3645024"/>
            <a:ext cx="5148572" cy="972108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85"/>
          <p:cNvCxnSpPr>
            <a:stCxn id="6" idx="6"/>
            <a:endCxn id="20" idx="2"/>
          </p:cNvCxnSpPr>
          <p:nvPr/>
        </p:nvCxnSpPr>
        <p:spPr>
          <a:xfrm flipV="1">
            <a:off x="4716016" y="3645024"/>
            <a:ext cx="3420380" cy="180020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70"/>
          <p:cNvCxnSpPr>
            <a:stCxn id="5" idx="7"/>
            <a:endCxn id="20" idx="0"/>
          </p:cNvCxnSpPr>
          <p:nvPr/>
        </p:nvCxnSpPr>
        <p:spPr>
          <a:xfrm rot="16200000" flipH="1">
            <a:off x="5159888" y="92453"/>
            <a:ext cx="379321" cy="5573693"/>
          </a:xfrm>
          <a:prstGeom prst="curvedConnector3">
            <a:avLst>
              <a:gd name="adj1" fmla="val -74166"/>
            </a:avLst>
          </a:prstGeom>
          <a:ln w="19050">
            <a:solidFill>
              <a:srgbClr val="00B0F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42"/>
          <p:cNvCxnSpPr/>
          <p:nvPr/>
        </p:nvCxnSpPr>
        <p:spPr>
          <a:xfrm flipV="1">
            <a:off x="611560" y="2636913"/>
            <a:ext cx="1512168" cy="792088"/>
          </a:xfrm>
          <a:prstGeom prst="curvedConnector3">
            <a:avLst>
              <a:gd name="adj1" fmla="val 50630"/>
            </a:avLst>
          </a:prstGeom>
          <a:ln w="63500"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椭圆 3"/>
          <p:cNvSpPr/>
          <p:nvPr/>
        </p:nvSpPr>
        <p:spPr>
          <a:xfrm>
            <a:off x="1763688" y="2636912"/>
            <a:ext cx="936104" cy="360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1E06</a:t>
            </a:r>
            <a:endParaRPr lang="zh-CN" altLang="en-US" sz="1600" dirty="0">
              <a:latin typeface="Arial Narrow" pitchFamily="34" charset="0"/>
            </a:endParaRPr>
          </a:p>
        </p:txBody>
      </p:sp>
      <p:cxnSp>
        <p:nvCxnSpPr>
          <p:cNvPr id="33" name="直接箭头连接符 11"/>
          <p:cNvCxnSpPr/>
          <p:nvPr/>
        </p:nvCxnSpPr>
        <p:spPr>
          <a:xfrm>
            <a:off x="2699792" y="2818520"/>
            <a:ext cx="1217209" cy="880819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>
          <a:xfrm>
            <a:off x="3779912" y="3645024"/>
            <a:ext cx="936104" cy="3600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2E11</a:t>
            </a:r>
            <a:endParaRPr lang="zh-CN" altLang="en-US" sz="1600" dirty="0">
              <a:latin typeface="Arial Narrow" pitchFamily="34" charset="0"/>
            </a:endParaRPr>
          </a:p>
        </p:txBody>
      </p:sp>
      <p:cxnSp>
        <p:nvCxnSpPr>
          <p:cNvPr id="35" name="Shape 54"/>
          <p:cNvCxnSpPr/>
          <p:nvPr/>
        </p:nvCxnSpPr>
        <p:spPr>
          <a:xfrm rot="16200000" flipH="1">
            <a:off x="1007604" y="3681028"/>
            <a:ext cx="612068" cy="1332148"/>
          </a:xfrm>
          <a:prstGeom prst="curvedConnector2">
            <a:avLst/>
          </a:prstGeom>
          <a:ln w="635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椭圆 2"/>
          <p:cNvSpPr/>
          <p:nvPr/>
        </p:nvSpPr>
        <p:spPr>
          <a:xfrm>
            <a:off x="1979712" y="4417831"/>
            <a:ext cx="100811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2E32</a:t>
            </a:r>
            <a:endParaRPr lang="zh-CN" altLang="en-US" sz="1600" dirty="0">
              <a:latin typeface="Arial Narrow" pitchFamily="34" charset="0"/>
            </a:endParaRPr>
          </a:p>
        </p:txBody>
      </p:sp>
      <p:cxnSp>
        <p:nvCxnSpPr>
          <p:cNvPr id="37" name="直接箭头连接符 12"/>
          <p:cNvCxnSpPr/>
          <p:nvPr/>
        </p:nvCxnSpPr>
        <p:spPr>
          <a:xfrm rot="5400000" flipH="1" flipV="1">
            <a:off x="3109844" y="3682681"/>
            <a:ext cx="537502" cy="1076812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椭圆 4"/>
          <p:cNvSpPr/>
          <p:nvPr/>
        </p:nvSpPr>
        <p:spPr>
          <a:xfrm>
            <a:off x="3779912" y="3645024"/>
            <a:ext cx="936104" cy="3600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2E11</a:t>
            </a:r>
            <a:endParaRPr lang="zh-CN" altLang="en-US" sz="1600" dirty="0">
              <a:latin typeface="Arial Narrow" pitchFamily="34" charset="0"/>
            </a:endParaRPr>
          </a:p>
        </p:txBody>
      </p:sp>
      <p:cxnSp>
        <p:nvCxnSpPr>
          <p:cNvPr id="39" name="直接箭头连接符 14"/>
          <p:cNvCxnSpPr/>
          <p:nvPr/>
        </p:nvCxnSpPr>
        <p:spPr>
          <a:xfrm rot="16200000" flipH="1">
            <a:off x="4627285" y="3903977"/>
            <a:ext cx="825534" cy="922250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椭圆 5"/>
          <p:cNvSpPr/>
          <p:nvPr/>
        </p:nvSpPr>
        <p:spPr>
          <a:xfrm>
            <a:off x="5364088" y="4725144"/>
            <a:ext cx="936104" cy="360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2E03</a:t>
            </a:r>
            <a:endParaRPr lang="zh-CN" altLang="en-US" sz="1600" dirty="0">
              <a:latin typeface="Arial Narrow" pitchFamily="34" charset="0"/>
            </a:endParaRPr>
          </a:p>
        </p:txBody>
      </p:sp>
      <p:cxnSp>
        <p:nvCxnSpPr>
          <p:cNvPr id="41" name="Shape 59"/>
          <p:cNvCxnSpPr/>
          <p:nvPr/>
        </p:nvCxnSpPr>
        <p:spPr>
          <a:xfrm flipV="1">
            <a:off x="6300192" y="3645024"/>
            <a:ext cx="1836204" cy="1224136"/>
          </a:xfrm>
          <a:prstGeom prst="curvedConnector2">
            <a:avLst/>
          </a:prstGeom>
          <a:ln w="63500"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直接箭头连接符 49"/>
          <p:cNvCxnSpPr/>
          <p:nvPr/>
        </p:nvCxnSpPr>
        <p:spPr>
          <a:xfrm flipV="1">
            <a:off x="4677671" y="3065909"/>
            <a:ext cx="1343753" cy="683107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椭圆 6"/>
          <p:cNvSpPr/>
          <p:nvPr/>
        </p:nvSpPr>
        <p:spPr>
          <a:xfrm>
            <a:off x="5796136" y="2708921"/>
            <a:ext cx="864096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Arial Narrow" pitchFamily="34" charset="0"/>
              </a:rPr>
              <a:t>1E09</a:t>
            </a:r>
            <a:endParaRPr lang="zh-CN" altLang="en-US" sz="1600" dirty="0">
              <a:latin typeface="Arial Narrow" pitchFamily="34" charset="0"/>
            </a:endParaRPr>
          </a:p>
        </p:txBody>
      </p:sp>
      <p:cxnSp>
        <p:nvCxnSpPr>
          <p:cNvPr id="46" name="Shape 60"/>
          <p:cNvCxnSpPr/>
          <p:nvPr/>
        </p:nvCxnSpPr>
        <p:spPr>
          <a:xfrm>
            <a:off x="6660232" y="2852937"/>
            <a:ext cx="1476164" cy="216024"/>
          </a:xfrm>
          <a:prstGeom prst="curvedConnector2">
            <a:avLst/>
          </a:prstGeom>
          <a:ln w="635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50" name="Picture 6" descr="LeedsUni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itle 1"/>
          <p:cNvSpPr txBox="1">
            <a:spLocks/>
          </p:cNvSpPr>
          <p:nvPr/>
        </p:nvSpPr>
        <p:spPr>
          <a:xfrm>
            <a:off x="0" y="0"/>
            <a:ext cx="91440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Train unit scheduling</a:t>
            </a:r>
          </a:p>
          <a:p>
            <a:pPr algn="l"/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Integer </a:t>
            </a:r>
            <a:r>
              <a:rPr lang="en-GB" sz="21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multicommodity</a:t>
            </a:r>
            <a:r>
              <a:rPr lang="en-GB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flow representation</a:t>
            </a:r>
            <a:endParaRPr lang="en-GB" sz="2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563" y="5605819"/>
            <a:ext cx="6224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Paths may overlap for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Coupled units may be of different but compatible types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03648" y="29969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b="1" dirty="0" smtClean="0">
                <a:solidFill>
                  <a:schemeClr val="accent3"/>
                </a:solidFill>
              </a:rPr>
              <a:t>x1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3608" y="450912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b="1" dirty="0" smtClean="0">
                <a:solidFill>
                  <a:schemeClr val="accent2"/>
                </a:solidFill>
              </a:rPr>
              <a:t>x1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0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Capacity requirement can be inferred from:</a:t>
            </a:r>
            <a:endParaRPr lang="en-GB" dirty="0">
              <a:solidFill>
                <a:schemeClr val="accent2"/>
              </a:solidFill>
            </a:endParaRPr>
          </a:p>
          <a:p>
            <a:pPr lvl="1"/>
            <a:r>
              <a:rPr lang="en-GB" dirty="0"/>
              <a:t>Mandatory minimum </a:t>
            </a:r>
            <a:r>
              <a:rPr lang="en-GB" dirty="0" smtClean="0"/>
              <a:t>provision </a:t>
            </a:r>
          </a:p>
          <a:p>
            <a:pPr lvl="1"/>
            <a:r>
              <a:rPr lang="en-GB" dirty="0" smtClean="0"/>
              <a:t>Historic provision</a:t>
            </a:r>
          </a:p>
          <a:p>
            <a:pPr lvl="1"/>
            <a:r>
              <a:rPr lang="en-GB" dirty="0" smtClean="0"/>
              <a:t>Passenger </a:t>
            </a:r>
            <a:r>
              <a:rPr lang="en-GB" dirty="0"/>
              <a:t>count surveys (PAX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Future growth expectation</a:t>
            </a:r>
            <a:endParaRPr lang="en-GB" dirty="0"/>
          </a:p>
          <a:p>
            <a:r>
              <a:rPr lang="en-GB" dirty="0" smtClean="0">
                <a:solidFill>
                  <a:schemeClr val="accent2"/>
                </a:solidFill>
              </a:rPr>
              <a:t>Problems of a single level:</a:t>
            </a:r>
          </a:p>
          <a:p>
            <a:pPr lvl="1"/>
            <a:r>
              <a:rPr lang="en-GB" dirty="0" smtClean="0"/>
              <a:t>Requirements not precisely defined / unknown</a:t>
            </a:r>
          </a:p>
          <a:p>
            <a:pPr lvl="1"/>
            <a:r>
              <a:rPr lang="en-GB" dirty="0" smtClean="0"/>
              <a:t>Under-utilized train units as a result of optimization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FFFFFF"/>
                  </a:solidFill>
                  <a:latin typeface="Georgia"/>
                </a:rPr>
                <a:t> </a:t>
              </a:r>
              <a:r>
                <a:rPr lang="en-US" sz="3600" dirty="0" smtClean="0">
                  <a:solidFill>
                    <a:srgbClr val="FFFFFF"/>
                  </a:solidFill>
                  <a:latin typeface="Georgia"/>
                </a:rPr>
                <a:t> </a:t>
              </a:r>
              <a:r>
                <a:rPr lang="en-GB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Train </a:t>
              </a:r>
              <a:r>
                <a:rPr lang="en-GB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capacity </a:t>
              </a:r>
              <a:r>
                <a:rPr lang="en-GB" sz="3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requirements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dirty="0">
                  <a:solidFill>
                    <a:srgbClr val="FFFFFF"/>
                  </a:solidFill>
                  <a:latin typeface="Georgia"/>
                </a:rPr>
                <a:t> </a:t>
              </a: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6" name="Picture 6" descr="LeedsUni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4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"/>
            <a:ext cx="9144001" cy="1333499"/>
            <a:chOff x="1" y="1"/>
            <a:chExt cx="5760" cy="84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ltGray">
            <a:xfrm>
              <a:off x="1" y="1"/>
              <a:ext cx="5760" cy="8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11" name="Picture 6" descr="LeedsUni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29600" cy="11430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Under-utilized train units</a:t>
            </a:r>
            <a:endParaRPr lang="en-GB" sz="3200" dirty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4" y="2060848"/>
            <a:ext cx="9144000" cy="35283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115269" y="2276872"/>
            <a:ext cx="14401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2DFE6A1-F68F-4B12-8E28-4C57922733E5}" type="slidenum">
              <a:rPr lang="en-GB" smtClean="0">
                <a:solidFill>
                  <a:srgbClr val="2C2C2C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GB" dirty="0">
              <a:solidFill>
                <a:srgbClr val="2C2C2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3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Cali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9853</TotalTime>
  <Words>1195</Words>
  <Application>Microsoft Office PowerPoint</Application>
  <PresentationFormat>全屏显示(4:3)</PresentationFormat>
  <Paragraphs>373</Paragraphs>
  <Slides>33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Custom Design</vt:lpstr>
      <vt:lpstr>Office Theme</vt:lpstr>
      <vt:lpstr>公式</vt:lpstr>
      <vt:lpstr>Equation</vt:lpstr>
      <vt:lpstr>幻灯片 1</vt:lpstr>
      <vt:lpstr>  Outline</vt:lpstr>
      <vt:lpstr>Motivation</vt:lpstr>
      <vt:lpstr>幻灯片 4</vt:lpstr>
      <vt:lpstr>幻灯片 5</vt:lpstr>
      <vt:lpstr>  Train unit scheduling</vt:lpstr>
      <vt:lpstr>幻灯片 7</vt:lpstr>
      <vt:lpstr>Outline</vt:lpstr>
      <vt:lpstr>Under-utilized train units</vt:lpstr>
      <vt:lpstr>Outline</vt:lpstr>
      <vt:lpstr>Outline</vt:lpstr>
      <vt:lpstr>Outline</vt:lpstr>
      <vt:lpstr>Outline</vt:lpstr>
      <vt:lpstr>Outline</vt:lpstr>
      <vt:lpstr>Outline</vt:lpstr>
      <vt:lpstr>幻灯片 16</vt:lpstr>
      <vt:lpstr>Outline</vt:lpstr>
      <vt:lpstr>Outline</vt:lpstr>
      <vt:lpstr>Outline</vt:lpstr>
      <vt:lpstr>Outline</vt:lpstr>
      <vt:lpstr>Outline</vt:lpstr>
      <vt:lpstr>幻灯片 22</vt:lpstr>
      <vt:lpstr>幻灯片 23</vt:lpstr>
      <vt:lpstr>  Computational experiments</vt:lpstr>
      <vt:lpstr>  Computational experiments</vt:lpstr>
      <vt:lpstr>幻灯片 26</vt:lpstr>
      <vt:lpstr>  Computational experiments:    Results on E1</vt:lpstr>
      <vt:lpstr>  Computational experiments:   Results on E1</vt:lpstr>
      <vt:lpstr>Computational experiments:  Results on E2</vt:lpstr>
      <vt:lpstr>  Computational experiments:    Comparison between E1 &amp; E2</vt:lpstr>
      <vt:lpstr>  Conclusions</vt:lpstr>
      <vt:lpstr>  Further work</vt:lpstr>
      <vt:lpstr>幻灯片 33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unit scheduling with bi-level capacity requirements</dc:title>
  <dc:creator>Eva Barrena</dc:creator>
  <cp:lastModifiedBy>Linus Lin</cp:lastModifiedBy>
  <cp:revision>334</cp:revision>
  <dcterms:created xsi:type="dcterms:W3CDTF">2015-06-29T15:33:38Z</dcterms:created>
  <dcterms:modified xsi:type="dcterms:W3CDTF">2015-07-22T22:04:00Z</dcterms:modified>
</cp:coreProperties>
</file>