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96" r:id="rId4"/>
    <p:sldId id="297" r:id="rId5"/>
    <p:sldId id="293" r:id="rId6"/>
    <p:sldId id="259" r:id="rId7"/>
    <p:sldId id="299" r:id="rId8"/>
    <p:sldId id="260" r:id="rId9"/>
    <p:sldId id="269" r:id="rId10"/>
    <p:sldId id="263" r:id="rId11"/>
    <p:sldId id="264" r:id="rId12"/>
    <p:sldId id="277" r:id="rId13"/>
    <p:sldId id="280" r:id="rId14"/>
    <p:sldId id="298" r:id="rId15"/>
    <p:sldId id="281" r:id="rId16"/>
    <p:sldId id="282" r:id="rId17"/>
    <p:sldId id="270" r:id="rId18"/>
    <p:sldId id="287" r:id="rId19"/>
    <p:sldId id="266" r:id="rId20"/>
    <p:sldId id="288" r:id="rId21"/>
    <p:sldId id="278" r:id="rId22"/>
    <p:sldId id="267" r:id="rId23"/>
    <p:sldId id="289" r:id="rId24"/>
    <p:sldId id="290" r:id="rId25"/>
    <p:sldId id="276" r:id="rId26"/>
    <p:sldId id="291" r:id="rId27"/>
    <p:sldId id="271" r:id="rId28"/>
    <p:sldId id="268" r:id="rId29"/>
    <p:sldId id="295" r:id="rId30"/>
    <p:sldId id="273" r:id="rId31"/>
    <p:sldId id="274" r:id="rId32"/>
    <p:sldId id="292" r:id="rId33"/>
    <p:sldId id="294" r:id="rId3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74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'LTI-PRI'!$B$2</c:f>
              <c:strCache>
                <c:ptCount val="1"/>
                <c:pt idx="0">
                  <c:v>2M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'LTI-PRI'!$D$2:$D$11</c:f>
              <c:numCache>
                <c:formatCode>General</c:formatCode>
                <c:ptCount val="10"/>
                <c:pt idx="0">
                  <c:v>0.19272354488631982</c:v>
                </c:pt>
                <c:pt idx="1">
                  <c:v>0.1267388248479204</c:v>
                </c:pt>
                <c:pt idx="2">
                  <c:v>0.19065427078594599</c:v>
                </c:pt>
                <c:pt idx="3">
                  <c:v>0.18104882979047951</c:v>
                </c:pt>
                <c:pt idx="4">
                  <c:v>0.14971274040135046</c:v>
                </c:pt>
                <c:pt idx="5">
                  <c:v>0.27569450696376319</c:v>
                </c:pt>
                <c:pt idx="6">
                  <c:v>0.17093817468363345</c:v>
                </c:pt>
                <c:pt idx="7">
                  <c:v>0.17540829921017256</c:v>
                </c:pt>
                <c:pt idx="8">
                  <c:v>0.24503065966590604</c:v>
                </c:pt>
                <c:pt idx="9">
                  <c:v>0.14222766306095158</c:v>
                </c:pt>
              </c:numCache>
            </c:numRef>
          </c:xVal>
          <c:yVal>
            <c:numRef>
              <c:f>'LTI-PRI'!$C$2:$C$11</c:f>
              <c:numCache>
                <c:formatCode>General</c:formatCode>
                <c:ptCount val="10"/>
                <c:pt idx="0">
                  <c:v>4.3456279686039379</c:v>
                </c:pt>
                <c:pt idx="1">
                  <c:v>4.9600440162156012</c:v>
                </c:pt>
                <c:pt idx="2">
                  <c:v>3.5176136398642939</c:v>
                </c:pt>
                <c:pt idx="3">
                  <c:v>2.8928511483159656</c:v>
                </c:pt>
                <c:pt idx="4">
                  <c:v>3.4693781903343854</c:v>
                </c:pt>
                <c:pt idx="5">
                  <c:v>3.3695297408145786</c:v>
                </c:pt>
                <c:pt idx="6">
                  <c:v>4.2157354014020036</c:v>
                </c:pt>
                <c:pt idx="7">
                  <c:v>3.8848677483740026</c:v>
                </c:pt>
                <c:pt idx="8">
                  <c:v>3.2738437001594898</c:v>
                </c:pt>
                <c:pt idx="9">
                  <c:v>4.0028773849963715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'LTI-PRI'!$B$12</c:f>
              <c:strCache>
                <c:ptCount val="1"/>
                <c:pt idx="0">
                  <c:v>BH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'LTI-PRI'!$D$12:$D$18</c:f>
              <c:numCache>
                <c:formatCode>General</c:formatCode>
                <c:ptCount val="7"/>
                <c:pt idx="0">
                  <c:v>0.17772696474678881</c:v>
                </c:pt>
                <c:pt idx="1">
                  <c:v>0.18188974103829519</c:v>
                </c:pt>
                <c:pt idx="2">
                  <c:v>0.16843980794997915</c:v>
                </c:pt>
                <c:pt idx="3">
                  <c:v>0.18668559955264216</c:v>
                </c:pt>
                <c:pt idx="4">
                  <c:v>0.14670787003662211</c:v>
                </c:pt>
                <c:pt idx="5">
                  <c:v>0.17906273006859105</c:v>
                </c:pt>
                <c:pt idx="6">
                  <c:v>0.33069985084985393</c:v>
                </c:pt>
              </c:numCache>
            </c:numRef>
          </c:xVal>
          <c:yVal>
            <c:numRef>
              <c:f>'LTI-PRI'!$C$12:$C$18</c:f>
              <c:numCache>
                <c:formatCode>General</c:formatCode>
                <c:ptCount val="7"/>
                <c:pt idx="0">
                  <c:v>3.2955653893831682</c:v>
                </c:pt>
                <c:pt idx="1">
                  <c:v>4.2317693219545678</c:v>
                </c:pt>
                <c:pt idx="2">
                  <c:v>3.0604486456504678</c:v>
                </c:pt>
                <c:pt idx="3">
                  <c:v>3.141391164505126</c:v>
                </c:pt>
                <c:pt idx="4">
                  <c:v>3.1153948967825382</c:v>
                </c:pt>
                <c:pt idx="5">
                  <c:v>4.0783735233097875</c:v>
                </c:pt>
                <c:pt idx="6">
                  <c:v>2.6809839272882128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'LTI-PRI'!$B$19</c:f>
              <c:strCache>
                <c:ptCount val="1"/>
                <c:pt idx="0">
                  <c:v>Other services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4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>
                    <a:lumMod val="85000"/>
                  </a:sysClr>
                </a:solidFill>
              </a:ln>
              <a:effectLst/>
            </c:spPr>
          </c:marker>
          <c:xVal>
            <c:numRef>
              <c:f>'LTI-PRI'!$D$19:$D$339</c:f>
              <c:numCache>
                <c:formatCode>General</c:formatCode>
                <c:ptCount val="321"/>
                <c:pt idx="0">
                  <c:v>0.17167677500575082</c:v>
                </c:pt>
                <c:pt idx="1">
                  <c:v>0.25317792694471358</c:v>
                </c:pt>
                <c:pt idx="2">
                  <c:v>0.24752011203650773</c:v>
                </c:pt>
                <c:pt idx="3">
                  <c:v>0.23144862294813298</c:v>
                </c:pt>
                <c:pt idx="4">
                  <c:v>0.14667847774032414</c:v>
                </c:pt>
                <c:pt idx="5">
                  <c:v>0.18602398766205741</c:v>
                </c:pt>
                <c:pt idx="6">
                  <c:v>0.16600937489561468</c:v>
                </c:pt>
                <c:pt idx="7">
                  <c:v>0.23431739107090327</c:v>
                </c:pt>
                <c:pt idx="8">
                  <c:v>0.24166195998702555</c:v>
                </c:pt>
                <c:pt idx="9">
                  <c:v>0.4178978514806288</c:v>
                </c:pt>
                <c:pt idx="10">
                  <c:v>0.21887772725544549</c:v>
                </c:pt>
                <c:pt idx="11">
                  <c:v>0.40444190706829242</c:v>
                </c:pt>
                <c:pt idx="12">
                  <c:v>0.3613076780382028</c:v>
                </c:pt>
                <c:pt idx="13">
                  <c:v>0.19477673465558015</c:v>
                </c:pt>
                <c:pt idx="14">
                  <c:v>0.24272072447795115</c:v>
                </c:pt>
                <c:pt idx="15">
                  <c:v>0.30353218938764914</c:v>
                </c:pt>
                <c:pt idx="16">
                  <c:v>0.22262938741154673</c:v>
                </c:pt>
                <c:pt idx="17">
                  <c:v>0.27783911127128047</c:v>
                </c:pt>
                <c:pt idx="18">
                  <c:v>0.34470297295303137</c:v>
                </c:pt>
                <c:pt idx="19">
                  <c:v>0.25840175373951324</c:v>
                </c:pt>
                <c:pt idx="20">
                  <c:v>0.16931332218275971</c:v>
                </c:pt>
                <c:pt idx="21">
                  <c:v>0.39331336472951461</c:v>
                </c:pt>
                <c:pt idx="22">
                  <c:v>0.28772261292291329</c:v>
                </c:pt>
                <c:pt idx="23">
                  <c:v>0.27027318032427722</c:v>
                </c:pt>
                <c:pt idx="24">
                  <c:v>0.30501689783625641</c:v>
                </c:pt>
                <c:pt idx="25">
                  <c:v>0.34211208358712802</c:v>
                </c:pt>
                <c:pt idx="26">
                  <c:v>0.23911518800702514</c:v>
                </c:pt>
                <c:pt idx="27">
                  <c:v>0.2890006916529258</c:v>
                </c:pt>
                <c:pt idx="28">
                  <c:v>0.19513797390830012</c:v>
                </c:pt>
                <c:pt idx="29">
                  <c:v>0.38376424944590393</c:v>
                </c:pt>
                <c:pt idx="30">
                  <c:v>0.14605190388307662</c:v>
                </c:pt>
                <c:pt idx="31">
                  <c:v>0.28234143725384186</c:v>
                </c:pt>
                <c:pt idx="32">
                  <c:v>0.26246123851118963</c:v>
                </c:pt>
                <c:pt idx="33">
                  <c:v>0.17549607843416734</c:v>
                </c:pt>
                <c:pt idx="34">
                  <c:v>0.2885856342721892</c:v>
                </c:pt>
                <c:pt idx="35">
                  <c:v>0.40018521251946565</c:v>
                </c:pt>
                <c:pt idx="36">
                  <c:v>0.222931626766877</c:v>
                </c:pt>
                <c:pt idx="37">
                  <c:v>0.21175774225485411</c:v>
                </c:pt>
                <c:pt idx="38">
                  <c:v>0.21602500668815849</c:v>
                </c:pt>
                <c:pt idx="39">
                  <c:v>0.23399333219746707</c:v>
                </c:pt>
                <c:pt idx="40">
                  <c:v>0.42380466210334078</c:v>
                </c:pt>
                <c:pt idx="41">
                  <c:v>0.17412206041105266</c:v>
                </c:pt>
                <c:pt idx="42">
                  <c:v>0.33554123139116138</c:v>
                </c:pt>
                <c:pt idx="43">
                  <c:v>0.18359335598331522</c:v>
                </c:pt>
                <c:pt idx="44">
                  <c:v>0.39597688723283553</c:v>
                </c:pt>
                <c:pt idx="45">
                  <c:v>0.38650547414188463</c:v>
                </c:pt>
                <c:pt idx="46">
                  <c:v>0.21519573799977595</c:v>
                </c:pt>
                <c:pt idx="47">
                  <c:v>0.24507652716573178</c:v>
                </c:pt>
                <c:pt idx="48">
                  <c:v>0.27682637300535173</c:v>
                </c:pt>
                <c:pt idx="49">
                  <c:v>0.36788292844814652</c:v>
                </c:pt>
                <c:pt idx="50">
                  <c:v>0.17803033672950014</c:v>
                </c:pt>
                <c:pt idx="51">
                  <c:v>0.62547759243465184</c:v>
                </c:pt>
                <c:pt idx="52">
                  <c:v>0.55819602712678917</c:v>
                </c:pt>
                <c:pt idx="53">
                  <c:v>0.54279993178481756</c:v>
                </c:pt>
                <c:pt idx="54">
                  <c:v>0.25966855442757969</c:v>
                </c:pt>
                <c:pt idx="55">
                  <c:v>0.2838047376732174</c:v>
                </c:pt>
                <c:pt idx="56">
                  <c:v>0.32502340137085134</c:v>
                </c:pt>
                <c:pt idx="57">
                  <c:v>0.40693634448985294</c:v>
                </c:pt>
                <c:pt idx="58">
                  <c:v>0.20474190022146044</c:v>
                </c:pt>
                <c:pt idx="59">
                  <c:v>0.15638963093748087</c:v>
                </c:pt>
                <c:pt idx="60">
                  <c:v>0.2555048534098931</c:v>
                </c:pt>
                <c:pt idx="61">
                  <c:v>0.15908622996679689</c:v>
                </c:pt>
                <c:pt idx="62">
                  <c:v>0.24268063572582244</c:v>
                </c:pt>
                <c:pt idx="63">
                  <c:v>0.47327481270037519</c:v>
                </c:pt>
                <c:pt idx="64">
                  <c:v>0.24217251849123614</c:v>
                </c:pt>
                <c:pt idx="65">
                  <c:v>0.19767532898356832</c:v>
                </c:pt>
                <c:pt idx="66">
                  <c:v>0.19048349307574167</c:v>
                </c:pt>
                <c:pt idx="67">
                  <c:v>0.16147876136477515</c:v>
                </c:pt>
                <c:pt idx="68">
                  <c:v>0.15445144772728289</c:v>
                </c:pt>
                <c:pt idx="69">
                  <c:v>0.22867165465978584</c:v>
                </c:pt>
                <c:pt idx="70">
                  <c:v>0.18662588587637133</c:v>
                </c:pt>
                <c:pt idx="71">
                  <c:v>0.13324994125368136</c:v>
                </c:pt>
                <c:pt idx="72">
                  <c:v>0.16869314565551058</c:v>
                </c:pt>
                <c:pt idx="73">
                  <c:v>0.12586651938705898</c:v>
                </c:pt>
                <c:pt idx="74">
                  <c:v>0.21206492346270234</c:v>
                </c:pt>
                <c:pt idx="75">
                  <c:v>0.23410755138161021</c:v>
                </c:pt>
                <c:pt idx="76">
                  <c:v>0.33190945734622096</c:v>
                </c:pt>
                <c:pt idx="77">
                  <c:v>0.26277431832986931</c:v>
                </c:pt>
                <c:pt idx="78">
                  <c:v>0.25728226544974897</c:v>
                </c:pt>
                <c:pt idx="79">
                  <c:v>0.84373111645053223</c:v>
                </c:pt>
                <c:pt idx="80">
                  <c:v>0.41589738726762271</c:v>
                </c:pt>
                <c:pt idx="81">
                  <c:v>0.29730297584220367</c:v>
                </c:pt>
                <c:pt idx="82">
                  <c:v>0.37411263629295116</c:v>
                </c:pt>
                <c:pt idx="83">
                  <c:v>0.21630336104157716</c:v>
                </c:pt>
                <c:pt idx="84">
                  <c:v>0.38179654439696886</c:v>
                </c:pt>
                <c:pt idx="85">
                  <c:v>0.34482015130657373</c:v>
                </c:pt>
                <c:pt idx="86">
                  <c:v>0.32781386923954869</c:v>
                </c:pt>
                <c:pt idx="87">
                  <c:v>0.39459961259513471</c:v>
                </c:pt>
                <c:pt idx="88">
                  <c:v>0.46303821787663141</c:v>
                </c:pt>
                <c:pt idx="89">
                  <c:v>0.43903436435540005</c:v>
                </c:pt>
                <c:pt idx="90">
                  <c:v>0.52272469477931571</c:v>
                </c:pt>
                <c:pt idx="91">
                  <c:v>0.5215750048392428</c:v>
                </c:pt>
                <c:pt idx="92">
                  <c:v>0.3249454359562079</c:v>
                </c:pt>
                <c:pt idx="93">
                  <c:v>0.33722308954043595</c:v>
                </c:pt>
                <c:pt idx="94">
                  <c:v>0.51605483233637461</c:v>
                </c:pt>
                <c:pt idx="95">
                  <c:v>0.57523826333547701</c:v>
                </c:pt>
                <c:pt idx="96">
                  <c:v>0.83008744176169758</c:v>
                </c:pt>
                <c:pt idx="97">
                  <c:v>0.73831099669804012</c:v>
                </c:pt>
                <c:pt idx="98">
                  <c:v>0.41871074112823531</c:v>
                </c:pt>
                <c:pt idx="99">
                  <c:v>0.45414907859512027</c:v>
                </c:pt>
                <c:pt idx="100">
                  <c:v>0.63323869935473698</c:v>
                </c:pt>
                <c:pt idx="101">
                  <c:v>0.6230496825040942</c:v>
                </c:pt>
                <c:pt idx="102">
                  <c:v>0.43617934981279272</c:v>
                </c:pt>
                <c:pt idx="103">
                  <c:v>0.53476676437665716</c:v>
                </c:pt>
                <c:pt idx="104">
                  <c:v>0.81805919506923819</c:v>
                </c:pt>
                <c:pt idx="105">
                  <c:v>0.87036655486826742</c:v>
                </c:pt>
                <c:pt idx="106">
                  <c:v>0.3469838427447996</c:v>
                </c:pt>
                <c:pt idx="107">
                  <c:v>0.7184743336342887</c:v>
                </c:pt>
                <c:pt idx="108">
                  <c:v>0.33786404916045359</c:v>
                </c:pt>
                <c:pt idx="109">
                  <c:v>0.42367488356017763</c:v>
                </c:pt>
                <c:pt idx="110">
                  <c:v>0.28753055718277354</c:v>
                </c:pt>
                <c:pt idx="111">
                  <c:v>0.28292954630715417</c:v>
                </c:pt>
                <c:pt idx="112">
                  <c:v>0.28086824387473069</c:v>
                </c:pt>
                <c:pt idx="113">
                  <c:v>0.5844257556762853</c:v>
                </c:pt>
                <c:pt idx="114">
                  <c:v>0.46004943208935556</c:v>
                </c:pt>
                <c:pt idx="115">
                  <c:v>0.21170732600741643</c:v>
                </c:pt>
                <c:pt idx="116">
                  <c:v>0.16025057647628227</c:v>
                </c:pt>
                <c:pt idx="117">
                  <c:v>0.27916633864028584</c:v>
                </c:pt>
                <c:pt idx="118">
                  <c:v>0.69553082968461311</c:v>
                </c:pt>
                <c:pt idx="119">
                  <c:v>0.2273531735246308</c:v>
                </c:pt>
                <c:pt idx="120">
                  <c:v>0.245444869604837</c:v>
                </c:pt>
                <c:pt idx="121">
                  <c:v>0.27439821911088091</c:v>
                </c:pt>
                <c:pt idx="122">
                  <c:v>0.26520945511394273</c:v>
                </c:pt>
                <c:pt idx="123">
                  <c:v>0.40833818058715671</c:v>
                </c:pt>
                <c:pt idx="124">
                  <c:v>0.38606248159559897</c:v>
                </c:pt>
                <c:pt idx="125">
                  <c:v>0.29097456055536014</c:v>
                </c:pt>
                <c:pt idx="126">
                  <c:v>0.23238284791791991</c:v>
                </c:pt>
                <c:pt idx="127">
                  <c:v>0.26614427543431307</c:v>
                </c:pt>
                <c:pt idx="128">
                  <c:v>0.2629638075745756</c:v>
                </c:pt>
                <c:pt idx="129">
                  <c:v>0.40038955254921188</c:v>
                </c:pt>
                <c:pt idx="130">
                  <c:v>0.28447255515851461</c:v>
                </c:pt>
                <c:pt idx="131">
                  <c:v>0.25859783904788625</c:v>
                </c:pt>
                <c:pt idx="132">
                  <c:v>0.28848942863473387</c:v>
                </c:pt>
                <c:pt idx="133">
                  <c:v>0.31249163009697123</c:v>
                </c:pt>
                <c:pt idx="134">
                  <c:v>0.2130377093463599</c:v>
                </c:pt>
                <c:pt idx="135">
                  <c:v>0.47259938035446836</c:v>
                </c:pt>
                <c:pt idx="136">
                  <c:v>0.50161239180363304</c:v>
                </c:pt>
                <c:pt idx="137">
                  <c:v>0.22538743758107999</c:v>
                </c:pt>
                <c:pt idx="138">
                  <c:v>0.43550690517324014</c:v>
                </c:pt>
                <c:pt idx="139">
                  <c:v>0.22855605125733086</c:v>
                </c:pt>
                <c:pt idx="140">
                  <c:v>0.34311868278942237</c:v>
                </c:pt>
                <c:pt idx="141">
                  <c:v>0.20489196810601629</c:v>
                </c:pt>
                <c:pt idx="142">
                  <c:v>0.23477243025353564</c:v>
                </c:pt>
                <c:pt idx="143">
                  <c:v>0.52815234830067925</c:v>
                </c:pt>
                <c:pt idx="144">
                  <c:v>0.3085834522677679</c:v>
                </c:pt>
                <c:pt idx="145">
                  <c:v>0.35884586121857087</c:v>
                </c:pt>
                <c:pt idx="146">
                  <c:v>0.45096726514987279</c:v>
                </c:pt>
                <c:pt idx="147">
                  <c:v>0.42159643244506267</c:v>
                </c:pt>
                <c:pt idx="148">
                  <c:v>0.34668728866017556</c:v>
                </c:pt>
                <c:pt idx="149">
                  <c:v>0.3604358176678768</c:v>
                </c:pt>
                <c:pt idx="150">
                  <c:v>0.50645395410728555</c:v>
                </c:pt>
                <c:pt idx="151">
                  <c:v>0.45151607742716765</c:v>
                </c:pt>
                <c:pt idx="152">
                  <c:v>0.57116127990808563</c:v>
                </c:pt>
                <c:pt idx="153">
                  <c:v>0.206979878396474</c:v>
                </c:pt>
                <c:pt idx="154">
                  <c:v>0.32593718995518034</c:v>
                </c:pt>
                <c:pt idx="155">
                  <c:v>0.40707103364460018</c:v>
                </c:pt>
                <c:pt idx="156">
                  <c:v>0.37237956108593817</c:v>
                </c:pt>
                <c:pt idx="157">
                  <c:v>0.34293049480883747</c:v>
                </c:pt>
                <c:pt idx="158">
                  <c:v>0.4155912804740195</c:v>
                </c:pt>
                <c:pt idx="159">
                  <c:v>0.31181590077556237</c:v>
                </c:pt>
                <c:pt idx="160">
                  <c:v>0.39562687706149202</c:v>
                </c:pt>
                <c:pt idx="161">
                  <c:v>0.46126129442164338</c:v>
                </c:pt>
                <c:pt idx="162">
                  <c:v>0.53294491015438816</c:v>
                </c:pt>
                <c:pt idx="163">
                  <c:v>0.41213746889718178</c:v>
                </c:pt>
                <c:pt idx="164">
                  <c:v>0.68308752097348246</c:v>
                </c:pt>
                <c:pt idx="165">
                  <c:v>0.56952143396508181</c:v>
                </c:pt>
                <c:pt idx="166">
                  <c:v>0.42327382111956252</c:v>
                </c:pt>
                <c:pt idx="167">
                  <c:v>0.33399333960999256</c:v>
                </c:pt>
                <c:pt idx="168">
                  <c:v>0.39020236836705602</c:v>
                </c:pt>
                <c:pt idx="169">
                  <c:v>0.5693121140011338</c:v>
                </c:pt>
                <c:pt idx="170">
                  <c:v>0.64972791416764075</c:v>
                </c:pt>
                <c:pt idx="171">
                  <c:v>0.73650377587193205</c:v>
                </c:pt>
                <c:pt idx="172">
                  <c:v>0.53212392839002653</c:v>
                </c:pt>
                <c:pt idx="173">
                  <c:v>0.35968755603172842</c:v>
                </c:pt>
                <c:pt idx="174">
                  <c:v>0.32018250195260639</c:v>
                </c:pt>
                <c:pt idx="175">
                  <c:v>0.24041539230280654</c:v>
                </c:pt>
                <c:pt idx="176">
                  <c:v>0.22711363782153371</c:v>
                </c:pt>
                <c:pt idx="177">
                  <c:v>0.35209745676311865</c:v>
                </c:pt>
                <c:pt idx="178">
                  <c:v>0.17367442003000161</c:v>
                </c:pt>
                <c:pt idx="179">
                  <c:v>0.28744336779880036</c:v>
                </c:pt>
                <c:pt idx="180">
                  <c:v>0.3279491571325942</c:v>
                </c:pt>
                <c:pt idx="181">
                  <c:v>0.61853104463550279</c:v>
                </c:pt>
                <c:pt idx="182">
                  <c:v>0.22229812213653471</c:v>
                </c:pt>
                <c:pt idx="183">
                  <c:v>0.35098040184090906</c:v>
                </c:pt>
                <c:pt idx="184">
                  <c:v>0.24784574691429703</c:v>
                </c:pt>
                <c:pt idx="185">
                  <c:v>0.34709412991462729</c:v>
                </c:pt>
                <c:pt idx="186">
                  <c:v>0.28254371569423614</c:v>
                </c:pt>
                <c:pt idx="187">
                  <c:v>0.37491628068349508</c:v>
                </c:pt>
                <c:pt idx="188">
                  <c:v>0.32063653632425998</c:v>
                </c:pt>
                <c:pt idx="189">
                  <c:v>0.51088750574067432</c:v>
                </c:pt>
                <c:pt idx="190">
                  <c:v>0.20440457956654443</c:v>
                </c:pt>
                <c:pt idx="191">
                  <c:v>0.18006257035952844</c:v>
                </c:pt>
                <c:pt idx="192">
                  <c:v>0.21552932168966607</c:v>
                </c:pt>
                <c:pt idx="193">
                  <c:v>0.23702323877549075</c:v>
                </c:pt>
                <c:pt idx="194">
                  <c:v>0.23355654585072286</c:v>
                </c:pt>
                <c:pt idx="195">
                  <c:v>0.25565334071393814</c:v>
                </c:pt>
                <c:pt idx="196">
                  <c:v>0.53395922027893794</c:v>
                </c:pt>
                <c:pt idx="197">
                  <c:v>0.57745674071096742</c:v>
                </c:pt>
                <c:pt idx="198">
                  <c:v>0.41288084925485291</c:v>
                </c:pt>
                <c:pt idx="199">
                  <c:v>0.24116075886742722</c:v>
                </c:pt>
                <c:pt idx="200">
                  <c:v>0.26850849858091763</c:v>
                </c:pt>
                <c:pt idx="201">
                  <c:v>0.24461945093167628</c:v>
                </c:pt>
                <c:pt idx="202">
                  <c:v>0.47747197489502374</c:v>
                </c:pt>
                <c:pt idx="203">
                  <c:v>0.39692294023555158</c:v>
                </c:pt>
                <c:pt idx="204">
                  <c:v>0.40511540778799188</c:v>
                </c:pt>
                <c:pt idx="205">
                  <c:v>0.4319162939986092</c:v>
                </c:pt>
                <c:pt idx="206">
                  <c:v>0.20956692649914088</c:v>
                </c:pt>
                <c:pt idx="207">
                  <c:v>0.40476477669224731</c:v>
                </c:pt>
                <c:pt idx="208">
                  <c:v>0.2737688939034888</c:v>
                </c:pt>
                <c:pt idx="209">
                  <c:v>0.26764525729331901</c:v>
                </c:pt>
                <c:pt idx="210">
                  <c:v>0.64711170769232951</c:v>
                </c:pt>
                <c:pt idx="211">
                  <c:v>0.31113668664764971</c:v>
                </c:pt>
                <c:pt idx="212">
                  <c:v>0.24531857584423175</c:v>
                </c:pt>
                <c:pt idx="213">
                  <c:v>0.52605027048063779</c:v>
                </c:pt>
                <c:pt idx="214">
                  <c:v>0.20336483792415588</c:v>
                </c:pt>
                <c:pt idx="215">
                  <c:v>0.19937402734761941</c:v>
                </c:pt>
                <c:pt idx="216">
                  <c:v>0.27197668768140842</c:v>
                </c:pt>
                <c:pt idx="217">
                  <c:v>0.27776690732426679</c:v>
                </c:pt>
                <c:pt idx="218">
                  <c:v>0.41524180236977931</c:v>
                </c:pt>
                <c:pt idx="219">
                  <c:v>0.29588088029407039</c:v>
                </c:pt>
                <c:pt idx="220">
                  <c:v>0.30781219629176787</c:v>
                </c:pt>
                <c:pt idx="221">
                  <c:v>0.36864334680695576</c:v>
                </c:pt>
                <c:pt idx="222">
                  <c:v>0.73719724626198613</c:v>
                </c:pt>
                <c:pt idx="223">
                  <c:v>0.226791518113305</c:v>
                </c:pt>
                <c:pt idx="224">
                  <c:v>0.43312334462027424</c:v>
                </c:pt>
                <c:pt idx="225">
                  <c:v>0.2217751275242959</c:v>
                </c:pt>
                <c:pt idx="226">
                  <c:v>0.17311983460150937</c:v>
                </c:pt>
                <c:pt idx="227">
                  <c:v>0.25728609649460332</c:v>
                </c:pt>
                <c:pt idx="228">
                  <c:v>0.59332783682303891</c:v>
                </c:pt>
                <c:pt idx="229">
                  <c:v>0.34035621634895852</c:v>
                </c:pt>
                <c:pt idx="230">
                  <c:v>0.20508561038873049</c:v>
                </c:pt>
                <c:pt idx="231">
                  <c:v>0.23451529893588227</c:v>
                </c:pt>
                <c:pt idx="232">
                  <c:v>0.39294640519005536</c:v>
                </c:pt>
                <c:pt idx="233">
                  <c:v>0.33803044150019079</c:v>
                </c:pt>
                <c:pt idx="234">
                  <c:v>0.30947651384293945</c:v>
                </c:pt>
                <c:pt idx="235">
                  <c:v>0.45982077577720559</c:v>
                </c:pt>
                <c:pt idx="236">
                  <c:v>0.20450738066647869</c:v>
                </c:pt>
                <c:pt idx="237">
                  <c:v>0.72368353015377529</c:v>
                </c:pt>
                <c:pt idx="238">
                  <c:v>0.31777365974425825</c:v>
                </c:pt>
                <c:pt idx="239">
                  <c:v>0.21584043875375666</c:v>
                </c:pt>
                <c:pt idx="240">
                  <c:v>0.3292006530176364</c:v>
                </c:pt>
                <c:pt idx="241">
                  <c:v>0.41680019053065265</c:v>
                </c:pt>
                <c:pt idx="242">
                  <c:v>0.29228351835626337</c:v>
                </c:pt>
                <c:pt idx="243">
                  <c:v>0.40909646730590249</c:v>
                </c:pt>
                <c:pt idx="244">
                  <c:v>0.31816341032473355</c:v>
                </c:pt>
                <c:pt idx="245">
                  <c:v>0.39736277341924076</c:v>
                </c:pt>
                <c:pt idx="246">
                  <c:v>0.28684379125134535</c:v>
                </c:pt>
                <c:pt idx="247">
                  <c:v>0.31582615051447094</c:v>
                </c:pt>
                <c:pt idx="248">
                  <c:v>0.24314803563300122</c:v>
                </c:pt>
                <c:pt idx="249">
                  <c:v>0.20435609811450769</c:v>
                </c:pt>
                <c:pt idx="250">
                  <c:v>0.27201447175901972</c:v>
                </c:pt>
                <c:pt idx="251">
                  <c:v>0.35950694529143618</c:v>
                </c:pt>
                <c:pt idx="252">
                  <c:v>0.28840004172954814</c:v>
                </c:pt>
                <c:pt idx="253">
                  <c:v>0.3003055581568696</c:v>
                </c:pt>
                <c:pt idx="254">
                  <c:v>0.47290443445044672</c:v>
                </c:pt>
                <c:pt idx="255">
                  <c:v>0.19778136126446072</c:v>
                </c:pt>
                <c:pt idx="256">
                  <c:v>0.38193078187987284</c:v>
                </c:pt>
                <c:pt idx="257">
                  <c:v>0.42833821075438488</c:v>
                </c:pt>
                <c:pt idx="258">
                  <c:v>0.34590642312878189</c:v>
                </c:pt>
                <c:pt idx="259">
                  <c:v>0.4726402789358316</c:v>
                </c:pt>
                <c:pt idx="260">
                  <c:v>0.32905672854067436</c:v>
                </c:pt>
                <c:pt idx="261">
                  <c:v>0.53983349225601807</c:v>
                </c:pt>
                <c:pt idx="262">
                  <c:v>0.36372881493153902</c:v>
                </c:pt>
                <c:pt idx="263">
                  <c:v>0.21940653157072124</c:v>
                </c:pt>
                <c:pt idx="264">
                  <c:v>0.45586944700053744</c:v>
                </c:pt>
                <c:pt idx="265">
                  <c:v>0.33168440911521357</c:v>
                </c:pt>
                <c:pt idx="266">
                  <c:v>0.30888609699958602</c:v>
                </c:pt>
                <c:pt idx="267">
                  <c:v>0.3040891131859132</c:v>
                </c:pt>
                <c:pt idx="268">
                  <c:v>0.27778527677251441</c:v>
                </c:pt>
                <c:pt idx="269">
                  <c:v>0.24809870298170572</c:v>
                </c:pt>
                <c:pt idx="270">
                  <c:v>0.16221394794722066</c:v>
                </c:pt>
                <c:pt idx="271">
                  <c:v>0.19381224539828651</c:v>
                </c:pt>
                <c:pt idx="272">
                  <c:v>0.50003721491246045</c:v>
                </c:pt>
                <c:pt idx="273">
                  <c:v>0.17950289422923818</c:v>
                </c:pt>
                <c:pt idx="274">
                  <c:v>0.5824281648019024</c:v>
                </c:pt>
                <c:pt idx="275">
                  <c:v>0.24824108454741206</c:v>
                </c:pt>
                <c:pt idx="276">
                  <c:v>0.24255286879442139</c:v>
                </c:pt>
                <c:pt idx="277">
                  <c:v>0.37256718918201809</c:v>
                </c:pt>
                <c:pt idx="278">
                  <c:v>0.64565990784267802</c:v>
                </c:pt>
                <c:pt idx="279">
                  <c:v>0.35003306781109172</c:v>
                </c:pt>
                <c:pt idx="280">
                  <c:v>0.47521291237157998</c:v>
                </c:pt>
                <c:pt idx="281">
                  <c:v>0.57884956618425998</c:v>
                </c:pt>
                <c:pt idx="282">
                  <c:v>0.19359073684050382</c:v>
                </c:pt>
                <c:pt idx="283">
                  <c:v>0.60905879423415776</c:v>
                </c:pt>
                <c:pt idx="284">
                  <c:v>0.13119462023377826</c:v>
                </c:pt>
                <c:pt idx="285">
                  <c:v>0.49934292969706096</c:v>
                </c:pt>
                <c:pt idx="286">
                  <c:v>0.37546379165176003</c:v>
                </c:pt>
                <c:pt idx="287">
                  <c:v>0.28090358891536993</c:v>
                </c:pt>
                <c:pt idx="288">
                  <c:v>0.31802288015259783</c:v>
                </c:pt>
                <c:pt idx="289">
                  <c:v>0.21683854455527724</c:v>
                </c:pt>
                <c:pt idx="290">
                  <c:v>0.2382695096091148</c:v>
                </c:pt>
                <c:pt idx="291">
                  <c:v>0.55730550534234746</c:v>
                </c:pt>
                <c:pt idx="292">
                  <c:v>0.42909904369560403</c:v>
                </c:pt>
                <c:pt idx="293">
                  <c:v>0.37513798544042887</c:v>
                </c:pt>
                <c:pt idx="294">
                  <c:v>0.24025655699004528</c:v>
                </c:pt>
                <c:pt idx="295">
                  <c:v>0.18018525266794999</c:v>
                </c:pt>
                <c:pt idx="296">
                  <c:v>0.59412130688369569</c:v>
                </c:pt>
                <c:pt idx="297">
                  <c:v>0.18433096667634347</c:v>
                </c:pt>
                <c:pt idx="298">
                  <c:v>0.23232487043794336</c:v>
                </c:pt>
                <c:pt idx="299">
                  <c:v>0.39313247927815775</c:v>
                </c:pt>
                <c:pt idx="300">
                  <c:v>0.36060412424500543</c:v>
                </c:pt>
                <c:pt idx="301">
                  <c:v>0.12396040938940886</c:v>
                </c:pt>
                <c:pt idx="302">
                  <c:v>0.18414325366819584</c:v>
                </c:pt>
                <c:pt idx="303">
                  <c:v>0.17455874221328954</c:v>
                </c:pt>
                <c:pt idx="304">
                  <c:v>0.57814422171070501</c:v>
                </c:pt>
                <c:pt idx="305">
                  <c:v>0.17087758091270264</c:v>
                </c:pt>
                <c:pt idx="306">
                  <c:v>0.19736570189850092</c:v>
                </c:pt>
                <c:pt idx="307">
                  <c:v>0.39341775433266968</c:v>
                </c:pt>
                <c:pt idx="308">
                  <c:v>0.18661628650559642</c:v>
                </c:pt>
                <c:pt idx="309">
                  <c:v>0.69727709823904205</c:v>
                </c:pt>
                <c:pt idx="310">
                  <c:v>0.70854312624146143</c:v>
                </c:pt>
                <c:pt idx="311">
                  <c:v>0.29251662775516485</c:v>
                </c:pt>
                <c:pt idx="312">
                  <c:v>0.49269918879091229</c:v>
                </c:pt>
                <c:pt idx="313">
                  <c:v>0.32645401910945038</c:v>
                </c:pt>
                <c:pt idx="314">
                  <c:v>0.40503776682411269</c:v>
                </c:pt>
                <c:pt idx="315">
                  <c:v>0.30409442846683421</c:v>
                </c:pt>
                <c:pt idx="316">
                  <c:v>0.51104492720508854</c:v>
                </c:pt>
                <c:pt idx="317">
                  <c:v>0.44653004548510145</c:v>
                </c:pt>
                <c:pt idx="318">
                  <c:v>0.43202881595041487</c:v>
                </c:pt>
                <c:pt idx="319">
                  <c:v>0.27434200375018469</c:v>
                </c:pt>
                <c:pt idx="320">
                  <c:v>0.47257962530075232</c:v>
                </c:pt>
              </c:numCache>
            </c:numRef>
          </c:xVal>
          <c:yVal>
            <c:numRef>
              <c:f>'LTI-PRI'!$C$19:$C$339</c:f>
              <c:numCache>
                <c:formatCode>General</c:formatCode>
                <c:ptCount val="321"/>
                <c:pt idx="0">
                  <c:v>3.8884205298121444</c:v>
                </c:pt>
                <c:pt idx="1">
                  <c:v>2.1196996511480122</c:v>
                </c:pt>
                <c:pt idx="2">
                  <c:v>2.324437225607884</c:v>
                </c:pt>
                <c:pt idx="3">
                  <c:v>2.7622982064795036</c:v>
                </c:pt>
                <c:pt idx="4">
                  <c:v>3.4904335164833906</c:v>
                </c:pt>
                <c:pt idx="5">
                  <c:v>4.8182483525084212</c:v>
                </c:pt>
                <c:pt idx="6">
                  <c:v>3.2573700736205859</c:v>
                </c:pt>
                <c:pt idx="7">
                  <c:v>2.7820766029814106</c:v>
                </c:pt>
                <c:pt idx="8">
                  <c:v>4.1751160978384396</c:v>
                </c:pt>
                <c:pt idx="9">
                  <c:v>2.1226254931587345</c:v>
                </c:pt>
                <c:pt idx="10">
                  <c:v>3.0629520135899702</c:v>
                </c:pt>
                <c:pt idx="11">
                  <c:v>2.0459740282455736</c:v>
                </c:pt>
                <c:pt idx="12">
                  <c:v>1.7813383839988812</c:v>
                </c:pt>
                <c:pt idx="13">
                  <c:v>4.8222261264870365</c:v>
                </c:pt>
                <c:pt idx="14">
                  <c:v>2.4385328819443739</c:v>
                </c:pt>
                <c:pt idx="15">
                  <c:v>1.7252721381617557</c:v>
                </c:pt>
                <c:pt idx="16">
                  <c:v>3.447844864675035</c:v>
                </c:pt>
                <c:pt idx="17">
                  <c:v>1.9859990212216931</c:v>
                </c:pt>
                <c:pt idx="18">
                  <c:v>2.0349913244650089</c:v>
                </c:pt>
                <c:pt idx="19">
                  <c:v>2.5983684411167145</c:v>
                </c:pt>
                <c:pt idx="20">
                  <c:v>2.6883220439504312</c:v>
                </c:pt>
                <c:pt idx="21">
                  <c:v>1.9251361267412739</c:v>
                </c:pt>
                <c:pt idx="22">
                  <c:v>2.215017979053147</c:v>
                </c:pt>
                <c:pt idx="23">
                  <c:v>2.0545983516469808</c:v>
                </c:pt>
                <c:pt idx="24">
                  <c:v>1.6110493625367768</c:v>
                </c:pt>
                <c:pt idx="25">
                  <c:v>2.3855140802111254</c:v>
                </c:pt>
                <c:pt idx="26">
                  <c:v>2.6412206932677531</c:v>
                </c:pt>
                <c:pt idx="27">
                  <c:v>2.4511322603594774</c:v>
                </c:pt>
                <c:pt idx="28">
                  <c:v>2.447512629729677</c:v>
                </c:pt>
                <c:pt idx="29">
                  <c:v>1.5326757529274693</c:v>
                </c:pt>
                <c:pt idx="30">
                  <c:v>3.7973228891704607</c:v>
                </c:pt>
                <c:pt idx="31">
                  <c:v>2.9158678849754365</c:v>
                </c:pt>
                <c:pt idx="32">
                  <c:v>2.4280151811978929</c:v>
                </c:pt>
                <c:pt idx="33">
                  <c:v>3.2078273257259315</c:v>
                </c:pt>
                <c:pt idx="34">
                  <c:v>3.5234553775743707</c:v>
                </c:pt>
                <c:pt idx="35">
                  <c:v>1.0151527534250646</c:v>
                </c:pt>
                <c:pt idx="36">
                  <c:v>1.4528507533656274</c:v>
                </c:pt>
                <c:pt idx="37">
                  <c:v>2.7863076884400275</c:v>
                </c:pt>
                <c:pt idx="38">
                  <c:v>3.9132730072418163</c:v>
                </c:pt>
                <c:pt idx="39">
                  <c:v>2.9158355071351849</c:v>
                </c:pt>
                <c:pt idx="40">
                  <c:v>2.137262799856785</c:v>
                </c:pt>
                <c:pt idx="41">
                  <c:v>2.1420819601185124</c:v>
                </c:pt>
                <c:pt idx="42">
                  <c:v>2.3988287039879781</c:v>
                </c:pt>
                <c:pt idx="43">
                  <c:v>2.7734659228716954</c:v>
                </c:pt>
                <c:pt idx="44">
                  <c:v>1.8835424753994763</c:v>
                </c:pt>
                <c:pt idx="45">
                  <c:v>1.9661654135338344</c:v>
                </c:pt>
                <c:pt idx="46">
                  <c:v>3.0687777606283548</c:v>
                </c:pt>
                <c:pt idx="47">
                  <c:v>1.9069006597990734</c:v>
                </c:pt>
                <c:pt idx="48">
                  <c:v>2.5679385958730849</c:v>
                </c:pt>
                <c:pt idx="49">
                  <c:v>1.1987577639751552</c:v>
                </c:pt>
                <c:pt idx="50">
                  <c:v>3.3412644726207787</c:v>
                </c:pt>
                <c:pt idx="51">
                  <c:v>1.0114308532935357</c:v>
                </c:pt>
                <c:pt idx="52">
                  <c:v>1.2821657600088798</c:v>
                </c:pt>
                <c:pt idx="53">
                  <c:v>0.98035009192011835</c:v>
                </c:pt>
                <c:pt idx="54">
                  <c:v>2.0828397014470377</c:v>
                </c:pt>
                <c:pt idx="55">
                  <c:v>2.388575175939557</c:v>
                </c:pt>
                <c:pt idx="56">
                  <c:v>2.2077158448817231</c:v>
                </c:pt>
                <c:pt idx="57">
                  <c:v>1.6733001869633921</c:v>
                </c:pt>
                <c:pt idx="58">
                  <c:v>3.6828271738830107</c:v>
                </c:pt>
                <c:pt idx="59">
                  <c:v>3.1720707210810155</c:v>
                </c:pt>
                <c:pt idx="60">
                  <c:v>3.3894461213268352</c:v>
                </c:pt>
                <c:pt idx="61">
                  <c:v>3.3129068583848609</c:v>
                </c:pt>
                <c:pt idx="62">
                  <c:v>2.0131376198684725</c:v>
                </c:pt>
                <c:pt idx="63">
                  <c:v>1.579578152938363</c:v>
                </c:pt>
                <c:pt idx="64">
                  <c:v>2.6382228180159757</c:v>
                </c:pt>
                <c:pt idx="65">
                  <c:v>2.8033915907314686</c:v>
                </c:pt>
                <c:pt idx="66">
                  <c:v>3.4963230497406688</c:v>
                </c:pt>
                <c:pt idx="67">
                  <c:v>3.285706662925505</c:v>
                </c:pt>
                <c:pt idx="68">
                  <c:v>2.9352067732625953</c:v>
                </c:pt>
                <c:pt idx="69">
                  <c:v>2.0526467273052322</c:v>
                </c:pt>
                <c:pt idx="70">
                  <c:v>4.4390356389507497</c:v>
                </c:pt>
                <c:pt idx="71">
                  <c:v>4.9993555316863585</c:v>
                </c:pt>
                <c:pt idx="72">
                  <c:v>2.937121139228327</c:v>
                </c:pt>
                <c:pt idx="73">
                  <c:v>4.120256129939091</c:v>
                </c:pt>
                <c:pt idx="74">
                  <c:v>4.0797435792740186</c:v>
                </c:pt>
                <c:pt idx="75">
                  <c:v>3.0679377013963478</c:v>
                </c:pt>
                <c:pt idx="76">
                  <c:v>1.6081927940803631</c:v>
                </c:pt>
                <c:pt idx="77">
                  <c:v>5.177700429506678</c:v>
                </c:pt>
                <c:pt idx="78">
                  <c:v>2.2172168782279584</c:v>
                </c:pt>
                <c:pt idx="79">
                  <c:v>0.91735918744228984</c:v>
                </c:pt>
                <c:pt idx="80">
                  <c:v>2.1699468765090861</c:v>
                </c:pt>
                <c:pt idx="81">
                  <c:v>2.2199096800164853</c:v>
                </c:pt>
                <c:pt idx="82">
                  <c:v>1.1238704089240577</c:v>
                </c:pt>
                <c:pt idx="83">
                  <c:v>2.0279609216866987</c:v>
                </c:pt>
                <c:pt idx="84">
                  <c:v>1.2534615832137455</c:v>
                </c:pt>
                <c:pt idx="85">
                  <c:v>1.8120400828337719</c:v>
                </c:pt>
                <c:pt idx="86">
                  <c:v>1.2717390333894256</c:v>
                </c:pt>
                <c:pt idx="87">
                  <c:v>1.6643891614701456</c:v>
                </c:pt>
                <c:pt idx="88">
                  <c:v>0.90646293882645634</c:v>
                </c:pt>
                <c:pt idx="89">
                  <c:v>1.7475734606936908</c:v>
                </c:pt>
                <c:pt idx="90">
                  <c:v>1.8333333333333335</c:v>
                </c:pt>
                <c:pt idx="91">
                  <c:v>1.3802636855069448</c:v>
                </c:pt>
                <c:pt idx="92">
                  <c:v>1.6710168603460185</c:v>
                </c:pt>
                <c:pt idx="93">
                  <c:v>1.4675057208237989</c:v>
                </c:pt>
                <c:pt idx="94">
                  <c:v>1.2936371726417497</c:v>
                </c:pt>
                <c:pt idx="95">
                  <c:v>0.62820093712542224</c:v>
                </c:pt>
                <c:pt idx="96">
                  <c:v>1.5499462943071967</c:v>
                </c:pt>
                <c:pt idx="97">
                  <c:v>0.84329244163039174</c:v>
                </c:pt>
                <c:pt idx="98">
                  <c:v>1.4970333998260958</c:v>
                </c:pt>
                <c:pt idx="99">
                  <c:v>1.3193291670735281</c:v>
                </c:pt>
                <c:pt idx="100">
                  <c:v>1.9177165096003215</c:v>
                </c:pt>
                <c:pt idx="101">
                  <c:v>1.9921365382896972</c:v>
                </c:pt>
                <c:pt idx="102">
                  <c:v>0.82386659718603428</c:v>
                </c:pt>
                <c:pt idx="103">
                  <c:v>0.65024724694493097</c:v>
                </c:pt>
                <c:pt idx="104">
                  <c:v>0.71434019832189155</c:v>
                </c:pt>
                <c:pt idx="105">
                  <c:v>0.8299553230903346</c:v>
                </c:pt>
                <c:pt idx="106">
                  <c:v>1.0523389254691831</c:v>
                </c:pt>
                <c:pt idx="107">
                  <c:v>0.77205004301096236</c:v>
                </c:pt>
                <c:pt idx="108">
                  <c:v>1.5761867500036453</c:v>
                </c:pt>
                <c:pt idx="109">
                  <c:v>1.9078444901948259</c:v>
                </c:pt>
                <c:pt idx="110">
                  <c:v>1.0166543961712446</c:v>
                </c:pt>
                <c:pt idx="111">
                  <c:v>1.644256529918962</c:v>
                </c:pt>
                <c:pt idx="112">
                  <c:v>1.2461546984041321</c:v>
                </c:pt>
                <c:pt idx="113">
                  <c:v>0.73951286144666661</c:v>
                </c:pt>
                <c:pt idx="114">
                  <c:v>1.2655990625915436</c:v>
                </c:pt>
                <c:pt idx="115">
                  <c:v>4.6197184931073227</c:v>
                </c:pt>
                <c:pt idx="116">
                  <c:v>5.4638908064205172</c:v>
                </c:pt>
                <c:pt idx="117">
                  <c:v>3.2045736330316368</c:v>
                </c:pt>
                <c:pt idx="118">
                  <c:v>0.88964346349745327</c:v>
                </c:pt>
                <c:pt idx="119">
                  <c:v>1.513157894736842</c:v>
                </c:pt>
                <c:pt idx="120">
                  <c:v>2.2072368421052628</c:v>
                </c:pt>
                <c:pt idx="121">
                  <c:v>1.4030612244897958</c:v>
                </c:pt>
                <c:pt idx="122">
                  <c:v>2.3532884519970434</c:v>
                </c:pt>
                <c:pt idx="123">
                  <c:v>2.2025778732545653</c:v>
                </c:pt>
                <c:pt idx="124">
                  <c:v>2.4043441938178778</c:v>
                </c:pt>
                <c:pt idx="125">
                  <c:v>2.147979839709163</c:v>
                </c:pt>
                <c:pt idx="126">
                  <c:v>2.1322055137844611</c:v>
                </c:pt>
                <c:pt idx="127">
                  <c:v>1.2910848549946294</c:v>
                </c:pt>
                <c:pt idx="128">
                  <c:v>1.735614546570508</c:v>
                </c:pt>
                <c:pt idx="129">
                  <c:v>2.3479927930636135</c:v>
                </c:pt>
                <c:pt idx="130">
                  <c:v>1.7879392358447137</c:v>
                </c:pt>
                <c:pt idx="131">
                  <c:v>2.0485439789951068</c:v>
                </c:pt>
                <c:pt idx="132">
                  <c:v>3.3328678839957036</c:v>
                </c:pt>
                <c:pt idx="133">
                  <c:v>2.0064446831364124</c:v>
                </c:pt>
                <c:pt idx="134">
                  <c:v>1.9910965298814114</c:v>
                </c:pt>
                <c:pt idx="135">
                  <c:v>1.5061224489795917</c:v>
                </c:pt>
                <c:pt idx="136">
                  <c:v>1.9083356024947808</c:v>
                </c:pt>
                <c:pt idx="137">
                  <c:v>2.1895184389545292</c:v>
                </c:pt>
                <c:pt idx="138">
                  <c:v>1.51781238811314</c:v>
                </c:pt>
                <c:pt idx="139">
                  <c:v>1.5012375659646009</c:v>
                </c:pt>
                <c:pt idx="140">
                  <c:v>2.8538218164022719</c:v>
                </c:pt>
                <c:pt idx="141">
                  <c:v>2.9972831237758264</c:v>
                </c:pt>
                <c:pt idx="142">
                  <c:v>3.1504391230176281</c:v>
                </c:pt>
                <c:pt idx="143">
                  <c:v>1.6321160042964553</c:v>
                </c:pt>
                <c:pt idx="144">
                  <c:v>0.91697099892588607</c:v>
                </c:pt>
                <c:pt idx="145">
                  <c:v>1.7753476225742031</c:v>
                </c:pt>
                <c:pt idx="146">
                  <c:v>2.6424991049051201</c:v>
                </c:pt>
                <c:pt idx="147">
                  <c:v>2.2875760830648049</c:v>
                </c:pt>
                <c:pt idx="148">
                  <c:v>2.6341875095903022</c:v>
                </c:pt>
                <c:pt idx="149">
                  <c:v>3.643046858382875</c:v>
                </c:pt>
                <c:pt idx="150">
                  <c:v>2.4558032789144844</c:v>
                </c:pt>
                <c:pt idx="151">
                  <c:v>1.450727908261241</c:v>
                </c:pt>
                <c:pt idx="152">
                  <c:v>0.84741109193862862</c:v>
                </c:pt>
                <c:pt idx="153">
                  <c:v>2.7999375292831483</c:v>
                </c:pt>
                <c:pt idx="154">
                  <c:v>2.1626794258373208</c:v>
                </c:pt>
                <c:pt idx="155">
                  <c:v>2.9515061804790266</c:v>
                </c:pt>
                <c:pt idx="156">
                  <c:v>2.6932250837180005</c:v>
                </c:pt>
                <c:pt idx="157">
                  <c:v>3.2056198377967386</c:v>
                </c:pt>
                <c:pt idx="158">
                  <c:v>1.6407089151450052</c:v>
                </c:pt>
                <c:pt idx="159">
                  <c:v>2.7493656380453468</c:v>
                </c:pt>
                <c:pt idx="160">
                  <c:v>0.50276421248213421</c:v>
                </c:pt>
                <c:pt idx="161">
                  <c:v>2.1831352247653495</c:v>
                </c:pt>
                <c:pt idx="162">
                  <c:v>1.0501489572989078</c:v>
                </c:pt>
                <c:pt idx="163">
                  <c:v>1.4269602577873255</c:v>
                </c:pt>
                <c:pt idx="164">
                  <c:v>1.419441460794844</c:v>
                </c:pt>
                <c:pt idx="165">
                  <c:v>1.897997936016512</c:v>
                </c:pt>
                <c:pt idx="166">
                  <c:v>2.191666091969704</c:v>
                </c:pt>
                <c:pt idx="167">
                  <c:v>3.4679914070891513</c:v>
                </c:pt>
                <c:pt idx="168">
                  <c:v>1.8995703544575724</c:v>
                </c:pt>
                <c:pt idx="169">
                  <c:v>2.4909184726522189</c:v>
                </c:pt>
                <c:pt idx="170">
                  <c:v>0.92481203007518797</c:v>
                </c:pt>
                <c:pt idx="171">
                  <c:v>1.3351870962810075</c:v>
                </c:pt>
                <c:pt idx="172">
                  <c:v>2.0289252683643424</c:v>
                </c:pt>
                <c:pt idx="173">
                  <c:v>0.27568922305764409</c:v>
                </c:pt>
                <c:pt idx="174">
                  <c:v>1.8376218323586744</c:v>
                </c:pt>
                <c:pt idx="175">
                  <c:v>2.5128998968008256</c:v>
                </c:pt>
                <c:pt idx="176">
                  <c:v>2.9312861676881869</c:v>
                </c:pt>
                <c:pt idx="177">
                  <c:v>1.3233918128654971</c:v>
                </c:pt>
                <c:pt idx="178">
                  <c:v>4.3792375380405293</c:v>
                </c:pt>
                <c:pt idx="179">
                  <c:v>1.4617717132337016</c:v>
                </c:pt>
                <c:pt idx="180">
                  <c:v>1.8240299451909714</c:v>
                </c:pt>
                <c:pt idx="181">
                  <c:v>0.89538661468486036</c:v>
                </c:pt>
                <c:pt idx="182">
                  <c:v>2.5584355477424863</c:v>
                </c:pt>
                <c:pt idx="183">
                  <c:v>2.5029921345710817</c:v>
                </c:pt>
                <c:pt idx="184">
                  <c:v>1.9387742568355244</c:v>
                </c:pt>
                <c:pt idx="185">
                  <c:v>2.1926575698505526</c:v>
                </c:pt>
                <c:pt idx="186">
                  <c:v>2.7627401837928156</c:v>
                </c:pt>
                <c:pt idx="187">
                  <c:v>1.6663417803768683</c:v>
                </c:pt>
                <c:pt idx="188">
                  <c:v>1.9348602988953867</c:v>
                </c:pt>
                <c:pt idx="189">
                  <c:v>1.8795013850415514</c:v>
                </c:pt>
                <c:pt idx="190">
                  <c:v>3.3573531143294479</c:v>
                </c:pt>
                <c:pt idx="191">
                  <c:v>2.98134110787172</c:v>
                </c:pt>
                <c:pt idx="192">
                  <c:v>2.7035514610702585</c:v>
                </c:pt>
                <c:pt idx="193">
                  <c:v>3.746133853151397</c:v>
                </c:pt>
                <c:pt idx="194">
                  <c:v>2.2762242456791331</c:v>
                </c:pt>
                <c:pt idx="195">
                  <c:v>1.8435894932135535</c:v>
                </c:pt>
                <c:pt idx="196">
                  <c:v>1.2785877030237933</c:v>
                </c:pt>
                <c:pt idx="197">
                  <c:v>1.7479166376051445</c:v>
                </c:pt>
                <c:pt idx="198">
                  <c:v>1.3429629267975134</c:v>
                </c:pt>
                <c:pt idx="199">
                  <c:v>2.58015574650913</c:v>
                </c:pt>
                <c:pt idx="200">
                  <c:v>2.2666335650446872</c:v>
                </c:pt>
                <c:pt idx="201">
                  <c:v>3.0893792923868109</c:v>
                </c:pt>
                <c:pt idx="202">
                  <c:v>1.1979259646442308</c:v>
                </c:pt>
                <c:pt idx="203">
                  <c:v>1.4318155528681846</c:v>
                </c:pt>
                <c:pt idx="204">
                  <c:v>1.3367713113953714</c:v>
                </c:pt>
                <c:pt idx="205">
                  <c:v>1.2788253100283176</c:v>
                </c:pt>
                <c:pt idx="206">
                  <c:v>2.5959183673469384</c:v>
                </c:pt>
                <c:pt idx="207">
                  <c:v>1.6411080417407389</c:v>
                </c:pt>
                <c:pt idx="208">
                  <c:v>1.8866614588419099</c:v>
                </c:pt>
                <c:pt idx="209">
                  <c:v>1.7414777961747694</c:v>
                </c:pt>
                <c:pt idx="210">
                  <c:v>1.3729010025062656</c:v>
                </c:pt>
                <c:pt idx="211">
                  <c:v>1.4632116004296454</c:v>
                </c:pt>
                <c:pt idx="212">
                  <c:v>2.3042463130919568</c:v>
                </c:pt>
                <c:pt idx="213">
                  <c:v>2.9633528265107212</c:v>
                </c:pt>
                <c:pt idx="214">
                  <c:v>3.3207583335299251</c:v>
                </c:pt>
                <c:pt idx="215">
                  <c:v>2.87038303962506</c:v>
                </c:pt>
                <c:pt idx="216">
                  <c:v>1.1781676413255362</c:v>
                </c:pt>
                <c:pt idx="217">
                  <c:v>2.7482140859404183</c:v>
                </c:pt>
                <c:pt idx="218">
                  <c:v>1.3130674841062118</c:v>
                </c:pt>
                <c:pt idx="219">
                  <c:v>1.8656881948499753</c:v>
                </c:pt>
                <c:pt idx="220">
                  <c:v>2.1602443609022557</c:v>
                </c:pt>
                <c:pt idx="221">
                  <c:v>1.0771962709021854</c:v>
                </c:pt>
                <c:pt idx="222">
                  <c:v>1.4293859649122809</c:v>
                </c:pt>
                <c:pt idx="223">
                  <c:v>2.1730630277587784</c:v>
                </c:pt>
                <c:pt idx="224">
                  <c:v>1.2056117492428138</c:v>
                </c:pt>
                <c:pt idx="225">
                  <c:v>3.3656558061821222</c:v>
                </c:pt>
                <c:pt idx="226">
                  <c:v>1.1944637879719067</c:v>
                </c:pt>
                <c:pt idx="227">
                  <c:v>1.9965875829102706</c:v>
                </c:pt>
                <c:pt idx="228">
                  <c:v>1.2575187969924813</c:v>
                </c:pt>
                <c:pt idx="229">
                  <c:v>0.81646125623336696</c:v>
                </c:pt>
                <c:pt idx="230">
                  <c:v>2.0523879142300196</c:v>
                </c:pt>
                <c:pt idx="231">
                  <c:v>3.4467390698969647</c:v>
                </c:pt>
                <c:pt idx="232">
                  <c:v>1.6599534550662369</c:v>
                </c:pt>
                <c:pt idx="233">
                  <c:v>1.7596496296596651</c:v>
                </c:pt>
                <c:pt idx="234">
                  <c:v>2.6374992344743573</c:v>
                </c:pt>
                <c:pt idx="235">
                  <c:v>2.1033138401559452</c:v>
                </c:pt>
                <c:pt idx="236">
                  <c:v>2.1036437053273032</c:v>
                </c:pt>
                <c:pt idx="237">
                  <c:v>1.0420690902514018</c:v>
                </c:pt>
                <c:pt idx="238">
                  <c:v>3.0589883800410114</c:v>
                </c:pt>
                <c:pt idx="239">
                  <c:v>4.2275435918039381</c:v>
                </c:pt>
                <c:pt idx="240">
                  <c:v>2.6936842105263161</c:v>
                </c:pt>
                <c:pt idx="241">
                  <c:v>1.9250526315789476</c:v>
                </c:pt>
                <c:pt idx="242">
                  <c:v>1.1277894736842105</c:v>
                </c:pt>
                <c:pt idx="243">
                  <c:v>1.2490507563530433</c:v>
                </c:pt>
                <c:pt idx="244">
                  <c:v>1.968546591980985</c:v>
                </c:pt>
                <c:pt idx="245">
                  <c:v>1.8625263157894738</c:v>
                </c:pt>
                <c:pt idx="246">
                  <c:v>2.2306970509383377</c:v>
                </c:pt>
                <c:pt idx="247">
                  <c:v>2.2948041887539743</c:v>
                </c:pt>
                <c:pt idx="248">
                  <c:v>2.1863967611336035</c:v>
                </c:pt>
                <c:pt idx="249">
                  <c:v>2.0567458071702553</c:v>
                </c:pt>
                <c:pt idx="250">
                  <c:v>1.9552245999614422</c:v>
                </c:pt>
                <c:pt idx="251">
                  <c:v>1.6437936297391833</c:v>
                </c:pt>
                <c:pt idx="252">
                  <c:v>2.5183157894736841</c:v>
                </c:pt>
                <c:pt idx="253">
                  <c:v>2.0243504007045794</c:v>
                </c:pt>
                <c:pt idx="254">
                  <c:v>1.774615789473684</c:v>
                </c:pt>
                <c:pt idx="255">
                  <c:v>2.8489446706488577</c:v>
                </c:pt>
                <c:pt idx="256">
                  <c:v>2.0012855388121</c:v>
                </c:pt>
                <c:pt idx="257">
                  <c:v>2.7159880834160877</c:v>
                </c:pt>
                <c:pt idx="258">
                  <c:v>2.8446229209387104</c:v>
                </c:pt>
                <c:pt idx="259">
                  <c:v>1.8438238453276048</c:v>
                </c:pt>
                <c:pt idx="260">
                  <c:v>3.0595829195630584</c:v>
                </c:pt>
                <c:pt idx="261">
                  <c:v>1.1646474677259184</c:v>
                </c:pt>
                <c:pt idx="262">
                  <c:v>1.8999707602339182</c:v>
                </c:pt>
                <c:pt idx="263">
                  <c:v>2.7271653158871203</c:v>
                </c:pt>
                <c:pt idx="264">
                  <c:v>1.3182924844578978</c:v>
                </c:pt>
                <c:pt idx="265">
                  <c:v>2.0894736842105264</c:v>
                </c:pt>
                <c:pt idx="266">
                  <c:v>1.2845327604726102</c:v>
                </c:pt>
                <c:pt idx="267">
                  <c:v>1.9934771994922369</c:v>
                </c:pt>
                <c:pt idx="268">
                  <c:v>1.8506454816286</c:v>
                </c:pt>
                <c:pt idx="269">
                  <c:v>3.457004794865576</c:v>
                </c:pt>
                <c:pt idx="270">
                  <c:v>2.3924302447222647</c:v>
                </c:pt>
                <c:pt idx="271">
                  <c:v>2.7491765127103474</c:v>
                </c:pt>
                <c:pt idx="272">
                  <c:v>1.2243859649122808</c:v>
                </c:pt>
                <c:pt idx="273">
                  <c:v>3.2044670249477685</c:v>
                </c:pt>
                <c:pt idx="274">
                  <c:v>2.2571929824561403</c:v>
                </c:pt>
                <c:pt idx="275">
                  <c:v>3.1963368832638781</c:v>
                </c:pt>
                <c:pt idx="276">
                  <c:v>2.0501311930853525</c:v>
                </c:pt>
                <c:pt idx="277">
                  <c:v>1.8678362573099416</c:v>
                </c:pt>
                <c:pt idx="278">
                  <c:v>1.153771525588164</c:v>
                </c:pt>
                <c:pt idx="279">
                  <c:v>2.4264913497757572</c:v>
                </c:pt>
                <c:pt idx="280">
                  <c:v>1.6785956034932366</c:v>
                </c:pt>
                <c:pt idx="281">
                  <c:v>2.203188077721185</c:v>
                </c:pt>
                <c:pt idx="282">
                  <c:v>2.652016947129729</c:v>
                </c:pt>
                <c:pt idx="283">
                  <c:v>1.7898860672088386</c:v>
                </c:pt>
                <c:pt idx="284">
                  <c:v>4.4297334244702666</c:v>
                </c:pt>
                <c:pt idx="285">
                  <c:v>1.1404451990190529</c:v>
                </c:pt>
                <c:pt idx="286">
                  <c:v>2.0585213032581455</c:v>
                </c:pt>
                <c:pt idx="287">
                  <c:v>3.541959064327485</c:v>
                </c:pt>
                <c:pt idx="288">
                  <c:v>1.8507309941520467</c:v>
                </c:pt>
                <c:pt idx="289">
                  <c:v>5.1743859649122808</c:v>
                </c:pt>
                <c:pt idx="290">
                  <c:v>1.9386778634898936</c:v>
                </c:pt>
                <c:pt idx="291">
                  <c:v>2.0667328699106253</c:v>
                </c:pt>
                <c:pt idx="292">
                  <c:v>1.5152801358234296</c:v>
                </c:pt>
                <c:pt idx="293">
                  <c:v>1.6070837471036081</c:v>
                </c:pt>
                <c:pt idx="294">
                  <c:v>4.119563058589871</c:v>
                </c:pt>
                <c:pt idx="295">
                  <c:v>4.0350323647464528</c:v>
                </c:pt>
                <c:pt idx="296">
                  <c:v>1.0982046954119993</c:v>
                </c:pt>
                <c:pt idx="297">
                  <c:v>1.0768404527803026</c:v>
                </c:pt>
                <c:pt idx="298">
                  <c:v>1.4232008592910848</c:v>
                </c:pt>
                <c:pt idx="299">
                  <c:v>1.3281220250818158</c:v>
                </c:pt>
                <c:pt idx="300">
                  <c:v>0.86207227251802987</c:v>
                </c:pt>
                <c:pt idx="301">
                  <c:v>1.435374149659864</c:v>
                </c:pt>
                <c:pt idx="302">
                  <c:v>1.596640410550185</c:v>
                </c:pt>
                <c:pt idx="303">
                  <c:v>2.6509129967776586</c:v>
                </c:pt>
                <c:pt idx="304">
                  <c:v>1.3078007518796992</c:v>
                </c:pt>
                <c:pt idx="305">
                  <c:v>2.4159889519717659</c:v>
                </c:pt>
                <c:pt idx="306">
                  <c:v>2.4694056569996423</c:v>
                </c:pt>
                <c:pt idx="307">
                  <c:v>1.6919563058589868</c:v>
                </c:pt>
                <c:pt idx="308">
                  <c:v>2.9843131505644331</c:v>
                </c:pt>
                <c:pt idx="309">
                  <c:v>1.6127110228401189</c:v>
                </c:pt>
                <c:pt idx="310">
                  <c:v>1.585511397541473</c:v>
                </c:pt>
                <c:pt idx="311">
                  <c:v>1.819877073636472</c:v>
                </c:pt>
                <c:pt idx="312">
                  <c:v>1.6617078410311492</c:v>
                </c:pt>
                <c:pt idx="313">
                  <c:v>1.3889187253848907</c:v>
                </c:pt>
                <c:pt idx="314">
                  <c:v>1.4146538998374469</c:v>
                </c:pt>
                <c:pt idx="315">
                  <c:v>0.9720730397422126</c:v>
                </c:pt>
                <c:pt idx="316">
                  <c:v>2.6966236345580934</c:v>
                </c:pt>
                <c:pt idx="317">
                  <c:v>2.064262142103805</c:v>
                </c:pt>
                <c:pt idx="318">
                  <c:v>2.3682775910039418</c:v>
                </c:pt>
                <c:pt idx="319">
                  <c:v>2.2268349445041173</c:v>
                </c:pt>
                <c:pt idx="320">
                  <c:v>1.922542204568024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'LTI-PRI'!$B$340</c:f>
              <c:strCache>
                <c:ptCount val="1"/>
                <c:pt idx="0">
                  <c:v>SE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'LTI-PRI'!$D$340:$D$349</c:f>
              <c:numCache>
                <c:formatCode>General</c:formatCode>
                <c:ptCount val="10"/>
                <c:pt idx="0">
                  <c:v>0.85983021245854774</c:v>
                </c:pt>
                <c:pt idx="1">
                  <c:v>0.95051572704115694</c:v>
                </c:pt>
                <c:pt idx="2">
                  <c:v>0.55187423211331688</c:v>
                </c:pt>
                <c:pt idx="3">
                  <c:v>0.63519937647173519</c:v>
                </c:pt>
                <c:pt idx="4">
                  <c:v>0.72786669456861108</c:v>
                </c:pt>
                <c:pt idx="5">
                  <c:v>0.55115671539186784</c:v>
                </c:pt>
                <c:pt idx="6">
                  <c:v>0.77284509965509018</c:v>
                </c:pt>
                <c:pt idx="7">
                  <c:v>0.86716975340118074</c:v>
                </c:pt>
                <c:pt idx="8">
                  <c:v>0.77190290308058862</c:v>
                </c:pt>
                <c:pt idx="9">
                  <c:v>0.47035377772073883</c:v>
                </c:pt>
              </c:numCache>
            </c:numRef>
          </c:xVal>
          <c:yVal>
            <c:numRef>
              <c:f>'LTI-PRI'!$C$340:$C$349</c:f>
              <c:numCache>
                <c:formatCode>General</c:formatCode>
                <c:ptCount val="10"/>
                <c:pt idx="0">
                  <c:v>1.3987217439734603</c:v>
                </c:pt>
                <c:pt idx="1">
                  <c:v>0.60947961691668784</c:v>
                </c:pt>
                <c:pt idx="2">
                  <c:v>1.5233058056484163</c:v>
                </c:pt>
                <c:pt idx="3">
                  <c:v>0.63387272529148952</c:v>
                </c:pt>
                <c:pt idx="4">
                  <c:v>1.5946787680068248</c:v>
                </c:pt>
                <c:pt idx="5">
                  <c:v>2.4531583300683466</c:v>
                </c:pt>
                <c:pt idx="6">
                  <c:v>0.77264972032049761</c:v>
                </c:pt>
                <c:pt idx="7">
                  <c:v>1.2284358629768795</c:v>
                </c:pt>
                <c:pt idx="8">
                  <c:v>1.2240689442905508</c:v>
                </c:pt>
                <c:pt idx="9">
                  <c:v>1.4208901884340481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30950800"/>
        <c:axId val="-1130950256"/>
      </c:scatterChart>
      <c:valAx>
        <c:axId val="-1130950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LTI</a:t>
                </a:r>
                <a:endParaRPr lang="es-CL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130950256"/>
        <c:crosses val="autoZero"/>
        <c:crossBetween val="midCat"/>
      </c:valAx>
      <c:valAx>
        <c:axId val="-113095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PRI</a:t>
                </a:r>
                <a:endParaRPr lang="es-CL" sz="1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11309508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'PivotModelo Actual'!$E$37</c:f>
              <c:strCache>
                <c:ptCount val="1"/>
                <c:pt idx="0">
                  <c:v>SE</c:v>
                </c:pt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olid"/>
              <a:round/>
            </a:ln>
            <a:effectLst/>
          </c:spPr>
          <c:marker>
            <c:symbol val="diamond"/>
            <c:size val="3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cat>
            <c:numRef>
              <c:f>'PivotModelo Actual'!$A$38:$A$49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</c:numCache>
            </c:numRef>
          </c:cat>
          <c:val>
            <c:numRef>
              <c:f>'PivotModelo Actual'!$E$38:$E$49</c:f>
              <c:numCache>
                <c:formatCode>General</c:formatCode>
                <c:ptCount val="12"/>
                <c:pt idx="0">
                  <c:v>829.60903225806453</c:v>
                </c:pt>
                <c:pt idx="1">
                  <c:v>416.70580645161289</c:v>
                </c:pt>
                <c:pt idx="2">
                  <c:v>279.07139784946236</c:v>
                </c:pt>
                <c:pt idx="3">
                  <c:v>210.25419354838709</c:v>
                </c:pt>
                <c:pt idx="4">
                  <c:v>168.96387096774194</c:v>
                </c:pt>
                <c:pt idx="5">
                  <c:v>141.43698924731183</c:v>
                </c:pt>
                <c:pt idx="6">
                  <c:v>121.77493087557603</c:v>
                </c:pt>
                <c:pt idx="7">
                  <c:v>107.0283870967742</c:v>
                </c:pt>
                <c:pt idx="8">
                  <c:v>95.558853046594976</c:v>
                </c:pt>
                <c:pt idx="9">
                  <c:v>86.383225806451605</c:v>
                </c:pt>
                <c:pt idx="10">
                  <c:v>78.875894428152492</c:v>
                </c:pt>
                <c:pt idx="11">
                  <c:v>72.619784946236564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'PivotModelo Actual'!$F$37</c:f>
              <c:strCache>
                <c:ptCount val="1"/>
                <c:pt idx="0">
                  <c:v>BH</c:v>
                </c:pt>
              </c:strCache>
            </c:strRef>
          </c:tx>
          <c:spPr>
            <a:ln w="12700" cap="rnd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  <c:marker>
            <c:symbol val="none"/>
          </c:marker>
          <c:cat>
            <c:numRef>
              <c:f>'PivotModelo Actual'!$A$38:$A$49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</c:numCache>
            </c:numRef>
          </c:cat>
          <c:val>
            <c:numRef>
              <c:f>'PivotModelo Actual'!$F$38:$F$49</c:f>
              <c:numCache>
                <c:formatCode>General</c:formatCode>
                <c:ptCount val="12"/>
                <c:pt idx="0">
                  <c:v>1083.1290322580646</c:v>
                </c:pt>
                <c:pt idx="1">
                  <c:v>539.58064516129036</c:v>
                </c:pt>
                <c:pt idx="2">
                  <c:v>358.39784946236557</c:v>
                </c:pt>
                <c:pt idx="3">
                  <c:v>267.80645161290323</c:v>
                </c:pt>
                <c:pt idx="4">
                  <c:v>213.45161290322579</c:v>
                </c:pt>
                <c:pt idx="5">
                  <c:v>177.21505376344086</c:v>
                </c:pt>
                <c:pt idx="6">
                  <c:v>151.33179723502306</c:v>
                </c:pt>
                <c:pt idx="7">
                  <c:v>131.91935483870967</c:v>
                </c:pt>
                <c:pt idx="8">
                  <c:v>116.82078853046595</c:v>
                </c:pt>
                <c:pt idx="9">
                  <c:v>104.74193548387096</c:v>
                </c:pt>
                <c:pt idx="10">
                  <c:v>94.859237536656892</c:v>
                </c:pt>
                <c:pt idx="11">
                  <c:v>86.623655913978496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'PivotModelo Actual'!$G$37</c:f>
              <c:strCache>
                <c:ptCount val="1"/>
                <c:pt idx="0">
                  <c:v>2M</c:v>
                </c:pt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'PivotModelo Actual'!$A$38:$A$49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</c:numCache>
            </c:numRef>
          </c:cat>
          <c:val>
            <c:numRef>
              <c:f>'PivotModelo Actual'!$G$38:$G$49</c:f>
              <c:numCache>
                <c:formatCode>General</c:formatCode>
                <c:ptCount val="12"/>
                <c:pt idx="0">
                  <c:v>1196.0322580645159</c:v>
                </c:pt>
                <c:pt idx="1">
                  <c:v>596.03225806451599</c:v>
                </c:pt>
                <c:pt idx="2">
                  <c:v>396.0322580645161</c:v>
                </c:pt>
                <c:pt idx="3">
                  <c:v>296.0322580645161</c:v>
                </c:pt>
                <c:pt idx="4">
                  <c:v>236.03225806451607</c:v>
                </c:pt>
                <c:pt idx="5">
                  <c:v>196.0322580645161</c:v>
                </c:pt>
                <c:pt idx="6">
                  <c:v>167.46082949308754</c:v>
                </c:pt>
                <c:pt idx="7">
                  <c:v>146.0322580645161</c:v>
                </c:pt>
                <c:pt idx="8">
                  <c:v>129.36559139784944</c:v>
                </c:pt>
                <c:pt idx="9">
                  <c:v>116.0322580645161</c:v>
                </c:pt>
                <c:pt idx="10">
                  <c:v>105.12316715542521</c:v>
                </c:pt>
                <c:pt idx="11">
                  <c:v>96.032258064516128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63388064"/>
        <c:axId val="-863391872"/>
      </c:lineChart>
      <c:catAx>
        <c:axId val="-86338806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s-CL" sz="1400"/>
                  <a:t>Distance [km]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es-CL"/>
          </a:p>
        </c:txPr>
        <c:crossAx val="-863391872"/>
        <c:crosses val="autoZero"/>
        <c:auto val="1"/>
        <c:lblAlgn val="ctr"/>
        <c:lblOffset val="100"/>
        <c:noMultiLvlLbl val="0"/>
      </c:catAx>
      <c:valAx>
        <c:axId val="-863391872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s-CL" sz="1400"/>
                  <a:t>Marginal benefit [USD/bus]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es-CL"/>
          </a:p>
        </c:txPr>
        <c:crossAx val="-86338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'LTI-PRI'!$X$1</c:f>
              <c:strCache>
                <c:ptCount val="1"/>
                <c:pt idx="0">
                  <c:v>PRI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squar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'LTI-PRI'!$V$2:$W$31</c:f>
              <c:multiLvlStrCache>
                <c:ptCount val="30"/>
                <c:lvl>
                  <c:pt idx="0">
                    <c:v>102</c:v>
                  </c:pt>
                  <c:pt idx="1">
                    <c:v>107</c:v>
                  </c:pt>
                  <c:pt idx="2">
                    <c:v>108</c:v>
                  </c:pt>
                  <c:pt idx="3">
                    <c:v>203</c:v>
                  </c:pt>
                  <c:pt idx="4">
                    <c:v>422</c:v>
                  </c:pt>
                  <c:pt idx="5">
                    <c:v>501</c:v>
                  </c:pt>
                  <c:pt idx="6">
                    <c:v>506</c:v>
                  </c:pt>
                  <c:pt idx="7">
                    <c:v>507</c:v>
                  </c:pt>
                  <c:pt idx="8">
                    <c:v>D03</c:v>
                  </c:pt>
                  <c:pt idx="9">
                    <c:v>D10</c:v>
                  </c:pt>
                  <c:pt idx="10">
                    <c:v>401</c:v>
                  </c:pt>
                  <c:pt idx="11">
                    <c:v>405</c:v>
                  </c:pt>
                  <c:pt idx="12">
                    <c:v>406</c:v>
                  </c:pt>
                  <c:pt idx="13">
                    <c:v>407</c:v>
                  </c:pt>
                  <c:pt idx="14">
                    <c:v>418</c:v>
                  </c:pt>
                  <c:pt idx="15">
                    <c:v>419</c:v>
                  </c:pt>
                  <c:pt idx="16">
                    <c:v>421</c:v>
                  </c:pt>
                  <c:pt idx="17">
                    <c:v>426</c:v>
                  </c:pt>
                  <c:pt idx="18">
                    <c:v>516</c:v>
                  </c:pt>
                  <c:pt idx="19">
                    <c:v>405c</c:v>
                  </c:pt>
                  <c:pt idx="20">
                    <c:v>217e</c:v>
                  </c:pt>
                  <c:pt idx="21">
                    <c:v>218e</c:v>
                  </c:pt>
                  <c:pt idx="22">
                    <c:v>219e</c:v>
                  </c:pt>
                  <c:pt idx="23">
                    <c:v>222e</c:v>
                  </c:pt>
                  <c:pt idx="24">
                    <c:v>303e</c:v>
                  </c:pt>
                  <c:pt idx="25">
                    <c:v>313e</c:v>
                  </c:pt>
                  <c:pt idx="26">
                    <c:v>414e</c:v>
                  </c:pt>
                  <c:pt idx="27">
                    <c:v>415e</c:v>
                  </c:pt>
                  <c:pt idx="28">
                    <c:v>416e</c:v>
                  </c:pt>
                  <c:pt idx="29">
                    <c:v>417e</c:v>
                  </c:pt>
                </c:lvl>
                <c:lvl>
                  <c:pt idx="0">
                    <c:v>2M</c:v>
                  </c:pt>
                  <c:pt idx="10">
                    <c:v>BH</c:v>
                  </c:pt>
                  <c:pt idx="20">
                    <c:v>SE</c:v>
                  </c:pt>
                </c:lvl>
              </c:multiLvlStrCache>
            </c:multiLvlStrRef>
          </c:cat>
          <c:val>
            <c:numRef>
              <c:f>'LTI-PRI'!$X$2:$X$31</c:f>
              <c:numCache>
                <c:formatCode>General</c:formatCode>
                <c:ptCount val="30"/>
                <c:pt idx="0">
                  <c:v>4.3456279686039379</c:v>
                </c:pt>
                <c:pt idx="1">
                  <c:v>4.9600440162156012</c:v>
                </c:pt>
                <c:pt idx="2">
                  <c:v>3.5176136398642939</c:v>
                </c:pt>
                <c:pt idx="3">
                  <c:v>2.8928511483159656</c:v>
                </c:pt>
                <c:pt idx="4">
                  <c:v>3.4693781903343854</c:v>
                </c:pt>
                <c:pt idx="5">
                  <c:v>3.3695297408145786</c:v>
                </c:pt>
                <c:pt idx="6">
                  <c:v>4.2157354014020036</c:v>
                </c:pt>
                <c:pt idx="7">
                  <c:v>3.8848677483740026</c:v>
                </c:pt>
                <c:pt idx="8">
                  <c:v>3.2738437001594898</c:v>
                </c:pt>
                <c:pt idx="9">
                  <c:v>4.0028773849963715</c:v>
                </c:pt>
                <c:pt idx="10">
                  <c:v>3.2955653893831682</c:v>
                </c:pt>
                <c:pt idx="11">
                  <c:v>4.2317693219545678</c:v>
                </c:pt>
                <c:pt idx="12">
                  <c:v>3.0604486456504678</c:v>
                </c:pt>
                <c:pt idx="13">
                  <c:v>3.3412644726207787</c:v>
                </c:pt>
                <c:pt idx="14">
                  <c:v>3.141391164505126</c:v>
                </c:pt>
                <c:pt idx="15">
                  <c:v>2.388575175939557</c:v>
                </c:pt>
                <c:pt idx="16">
                  <c:v>3.1153948967825382</c:v>
                </c:pt>
                <c:pt idx="17">
                  <c:v>4.0783735233097875</c:v>
                </c:pt>
                <c:pt idx="18">
                  <c:v>4.0797435792740186</c:v>
                </c:pt>
                <c:pt idx="19">
                  <c:v>2.6809839272882128</c:v>
                </c:pt>
                <c:pt idx="20">
                  <c:v>1.3987217439734603</c:v>
                </c:pt>
                <c:pt idx="21">
                  <c:v>0.60947961691668784</c:v>
                </c:pt>
                <c:pt idx="22">
                  <c:v>1.5233058056484163</c:v>
                </c:pt>
                <c:pt idx="23">
                  <c:v>0.63387272529148952</c:v>
                </c:pt>
                <c:pt idx="24">
                  <c:v>1.5946787680068248</c:v>
                </c:pt>
                <c:pt idx="25">
                  <c:v>2.4531583300683466</c:v>
                </c:pt>
                <c:pt idx="26">
                  <c:v>0.77264972032049761</c:v>
                </c:pt>
                <c:pt idx="27">
                  <c:v>1.2284358629768795</c:v>
                </c:pt>
                <c:pt idx="28">
                  <c:v>1.2240689442905508</c:v>
                </c:pt>
                <c:pt idx="29">
                  <c:v>1.4208901884340481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'LTI-PRI'!$Y$1</c:f>
              <c:strCache>
                <c:ptCount val="1"/>
                <c:pt idx="0">
                  <c:v>PRI*LTI</c:v>
                </c:pt>
              </c:strCache>
            </c:strRef>
          </c:tx>
          <c:spPr>
            <a:ln w="19050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squar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'LTI-PRI'!$V$2:$W$31</c:f>
              <c:multiLvlStrCache>
                <c:ptCount val="30"/>
                <c:lvl>
                  <c:pt idx="0">
                    <c:v>102</c:v>
                  </c:pt>
                  <c:pt idx="1">
                    <c:v>107</c:v>
                  </c:pt>
                  <c:pt idx="2">
                    <c:v>108</c:v>
                  </c:pt>
                  <c:pt idx="3">
                    <c:v>203</c:v>
                  </c:pt>
                  <c:pt idx="4">
                    <c:v>422</c:v>
                  </c:pt>
                  <c:pt idx="5">
                    <c:v>501</c:v>
                  </c:pt>
                  <c:pt idx="6">
                    <c:v>506</c:v>
                  </c:pt>
                  <c:pt idx="7">
                    <c:v>507</c:v>
                  </c:pt>
                  <c:pt idx="8">
                    <c:v>D03</c:v>
                  </c:pt>
                  <c:pt idx="9">
                    <c:v>D10</c:v>
                  </c:pt>
                  <c:pt idx="10">
                    <c:v>401</c:v>
                  </c:pt>
                  <c:pt idx="11">
                    <c:v>405</c:v>
                  </c:pt>
                  <c:pt idx="12">
                    <c:v>406</c:v>
                  </c:pt>
                  <c:pt idx="13">
                    <c:v>407</c:v>
                  </c:pt>
                  <c:pt idx="14">
                    <c:v>418</c:v>
                  </c:pt>
                  <c:pt idx="15">
                    <c:v>419</c:v>
                  </c:pt>
                  <c:pt idx="16">
                    <c:v>421</c:v>
                  </c:pt>
                  <c:pt idx="17">
                    <c:v>426</c:v>
                  </c:pt>
                  <c:pt idx="18">
                    <c:v>516</c:v>
                  </c:pt>
                  <c:pt idx="19">
                    <c:v>405c</c:v>
                  </c:pt>
                  <c:pt idx="20">
                    <c:v>217e</c:v>
                  </c:pt>
                  <c:pt idx="21">
                    <c:v>218e</c:v>
                  </c:pt>
                  <c:pt idx="22">
                    <c:v>219e</c:v>
                  </c:pt>
                  <c:pt idx="23">
                    <c:v>222e</c:v>
                  </c:pt>
                  <c:pt idx="24">
                    <c:v>303e</c:v>
                  </c:pt>
                  <c:pt idx="25">
                    <c:v>313e</c:v>
                  </c:pt>
                  <c:pt idx="26">
                    <c:v>414e</c:v>
                  </c:pt>
                  <c:pt idx="27">
                    <c:v>415e</c:v>
                  </c:pt>
                  <c:pt idx="28">
                    <c:v>416e</c:v>
                  </c:pt>
                  <c:pt idx="29">
                    <c:v>417e</c:v>
                  </c:pt>
                </c:lvl>
                <c:lvl>
                  <c:pt idx="0">
                    <c:v>2M</c:v>
                  </c:pt>
                  <c:pt idx="10">
                    <c:v>BH</c:v>
                  </c:pt>
                  <c:pt idx="20">
                    <c:v>SE</c:v>
                  </c:pt>
                </c:lvl>
              </c:multiLvlStrCache>
            </c:multiLvlStrRef>
          </c:cat>
          <c:val>
            <c:numRef>
              <c:f>'LTI-PRI'!$Y$2:$Y$31</c:f>
              <c:numCache>
                <c:formatCode>General</c:formatCode>
                <c:ptCount val="30"/>
                <c:pt idx="0">
                  <c:v>0.83750482686648786</c:v>
                </c:pt>
                <c:pt idx="1">
                  <c:v>0.62863014980912468</c:v>
                </c:pt>
                <c:pt idx="2">
                  <c:v>0.67064806341502414</c:v>
                </c:pt>
                <c:pt idx="3">
                  <c:v>0.52374731516065043</c:v>
                </c:pt>
                <c:pt idx="4">
                  <c:v>0.51941011636363887</c:v>
                </c:pt>
                <c:pt idx="5">
                  <c:v>0.92896084059361195</c:v>
                </c:pt>
                <c:pt idx="6">
                  <c:v>0.72063011446483327</c:v>
                </c:pt>
                <c:pt idx="7">
                  <c:v>0.68143804439873645</c:v>
                </c:pt>
                <c:pt idx="8">
                  <c:v>0.80219208149315047</c:v>
                </c:pt>
                <c:pt idx="9">
                  <c:v>0.56931989598756694</c:v>
                </c:pt>
                <c:pt idx="10">
                  <c:v>0.58571083377963973</c:v>
                </c:pt>
                <c:pt idx="11">
                  <c:v>0.76971542610411836</c:v>
                </c:pt>
                <c:pt idx="12">
                  <c:v>0.51550138211413854</c:v>
                </c:pt>
                <c:pt idx="13">
                  <c:v>0.59484643916299296</c:v>
                </c:pt>
                <c:pt idx="14">
                  <c:v>0.58645249297501223</c:v>
                </c:pt>
                <c:pt idx="15">
                  <c:v>0.67788895122028503</c:v>
                </c:pt>
                <c:pt idx="16">
                  <c:v>0.45705294962992837</c:v>
                </c:pt>
                <c:pt idx="17">
                  <c:v>0.73028469732330914</c:v>
                </c:pt>
                <c:pt idx="18">
                  <c:v>0.86517050988619604</c:v>
                </c:pt>
                <c:pt idx="19">
                  <c:v>0.88660098488506756</c:v>
                </c:pt>
                <c:pt idx="20">
                  <c:v>1.2026632142910907</c:v>
                </c:pt>
                <c:pt idx="21">
                  <c:v>0.57931996119033136</c:v>
                </c:pt>
                <c:pt idx="22">
                  <c:v>0.84067322176597725</c:v>
                </c:pt>
                <c:pt idx="23">
                  <c:v>0.40263555986759364</c:v>
                </c:pt>
                <c:pt idx="24">
                  <c:v>1.1607135637678725</c:v>
                </c:pt>
                <c:pt idx="25">
                  <c:v>1.3520746875366696</c:v>
                </c:pt>
                <c:pt idx="26">
                  <c:v>0.59713855009957251</c:v>
                </c:pt>
                <c:pt idx="27">
                  <c:v>1.0652624243668272</c:v>
                </c:pt>
                <c:pt idx="28">
                  <c:v>0.94486237166866749</c:v>
                </c:pt>
                <c:pt idx="29">
                  <c:v>0.66832106785628698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63396768"/>
        <c:axId val="-863395136"/>
      </c:lineChart>
      <c:catAx>
        <c:axId val="-863396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CL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</a:t>
                </a:r>
                <a:r>
                  <a:rPr lang="es-CL" sz="14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services</a:t>
                </a:r>
                <a:endParaRPr lang="es-CL"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458054398148148"/>
              <c:y val="0.852661342592592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CL"/>
          </a:p>
        </c:txPr>
        <c:crossAx val="-863395136"/>
        <c:crosses val="autoZero"/>
        <c:auto val="1"/>
        <c:lblAlgn val="ctr"/>
        <c:lblOffset val="100"/>
        <c:noMultiLvlLbl val="0"/>
      </c:catAx>
      <c:valAx>
        <c:axId val="-86339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Value</a:t>
                </a:r>
                <a:r>
                  <a:rPr lang="es-CL" sz="1400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es-CL" sz="1400" b="1" baseline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es-CL" sz="1400" b="1" baseline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s-CL" sz="1400" b="1" baseline="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index</a:t>
                </a:r>
                <a:endParaRPr lang="es-CL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8.819444444444444E-3"/>
              <c:y val="0.178441666666666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CL"/>
          </a:p>
        </c:txPr>
        <c:crossAx val="-86339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wer"/>
            <c:dispRSqr val="1"/>
            <c:dispEq val="1"/>
            <c:trendlineLbl>
              <c:layout>
                <c:manualLayout>
                  <c:x val="-4.0387795275590554E-2"/>
                  <c:y val="-0.4203237095363079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</c:trendlineLbl>
          </c:trendline>
          <c:xVal>
            <c:numRef>
              <c:f>'LTI-PRI'!$C$2:$C$349</c:f>
              <c:numCache>
                <c:formatCode>General</c:formatCode>
                <c:ptCount val="348"/>
                <c:pt idx="0">
                  <c:v>4.3456279686039379</c:v>
                </c:pt>
                <c:pt idx="1">
                  <c:v>4.9600440162156012</c:v>
                </c:pt>
                <c:pt idx="2">
                  <c:v>3.5176136398642939</c:v>
                </c:pt>
                <c:pt idx="3">
                  <c:v>2.8928511483159656</c:v>
                </c:pt>
                <c:pt idx="4">
                  <c:v>3.4693781903343854</c:v>
                </c:pt>
                <c:pt idx="5">
                  <c:v>3.3695297408145786</c:v>
                </c:pt>
                <c:pt idx="6">
                  <c:v>4.2157354014020036</c:v>
                </c:pt>
                <c:pt idx="7">
                  <c:v>3.8848677483740026</c:v>
                </c:pt>
                <c:pt idx="8">
                  <c:v>3.2738437001594898</c:v>
                </c:pt>
                <c:pt idx="9">
                  <c:v>4.0028773849963715</c:v>
                </c:pt>
                <c:pt idx="10">
                  <c:v>3.2955653893831682</c:v>
                </c:pt>
                <c:pt idx="11">
                  <c:v>4.2317693219545678</c:v>
                </c:pt>
                <c:pt idx="12">
                  <c:v>3.0604486456504678</c:v>
                </c:pt>
                <c:pt idx="13">
                  <c:v>3.141391164505126</c:v>
                </c:pt>
                <c:pt idx="14">
                  <c:v>3.1153948967825382</c:v>
                </c:pt>
                <c:pt idx="15">
                  <c:v>4.0783735233097875</c:v>
                </c:pt>
                <c:pt idx="16">
                  <c:v>2.6809839272882128</c:v>
                </c:pt>
                <c:pt idx="17">
                  <c:v>3.8884205298121444</c:v>
                </c:pt>
                <c:pt idx="18">
                  <c:v>2.1196996511480122</c:v>
                </c:pt>
                <c:pt idx="19">
                  <c:v>2.324437225607884</c:v>
                </c:pt>
                <c:pt idx="20">
                  <c:v>2.7622982064795036</c:v>
                </c:pt>
                <c:pt idx="21">
                  <c:v>3.4904335164833906</c:v>
                </c:pt>
                <c:pt idx="22">
                  <c:v>4.8182483525084212</c:v>
                </c:pt>
                <c:pt idx="23">
                  <c:v>3.2573700736205859</c:v>
                </c:pt>
                <c:pt idx="24">
                  <c:v>2.7820766029814106</c:v>
                </c:pt>
                <c:pt idx="25">
                  <c:v>4.1751160978384396</c:v>
                </c:pt>
                <c:pt idx="26">
                  <c:v>2.1226254931587345</c:v>
                </c:pt>
                <c:pt idx="27">
                  <c:v>3.0629520135899702</c:v>
                </c:pt>
                <c:pt idx="28">
                  <c:v>2.0459740282455736</c:v>
                </c:pt>
                <c:pt idx="29">
                  <c:v>1.7813383839988812</c:v>
                </c:pt>
                <c:pt idx="30">
                  <c:v>4.8222261264870365</c:v>
                </c:pt>
                <c:pt idx="31">
                  <c:v>2.4385328819443739</c:v>
                </c:pt>
                <c:pt idx="32">
                  <c:v>1.7252721381617557</c:v>
                </c:pt>
                <c:pt idx="33">
                  <c:v>3.447844864675035</c:v>
                </c:pt>
                <c:pt idx="34">
                  <c:v>1.9859990212216931</c:v>
                </c:pt>
                <c:pt idx="35">
                  <c:v>2.0349913244650089</c:v>
                </c:pt>
                <c:pt idx="36">
                  <c:v>2.5983684411167145</c:v>
                </c:pt>
                <c:pt idx="37">
                  <c:v>2.6883220439504312</c:v>
                </c:pt>
                <c:pt idx="38">
                  <c:v>1.9251361267412739</c:v>
                </c:pt>
                <c:pt idx="39">
                  <c:v>2.215017979053147</c:v>
                </c:pt>
                <c:pt idx="40">
                  <c:v>2.0545983516469808</c:v>
                </c:pt>
                <c:pt idx="41">
                  <c:v>1.6110493625367768</c:v>
                </c:pt>
                <c:pt idx="42">
                  <c:v>2.3855140802111254</c:v>
                </c:pt>
                <c:pt idx="43">
                  <c:v>2.6412206932677531</c:v>
                </c:pt>
                <c:pt idx="44">
                  <c:v>2.4511322603594774</c:v>
                </c:pt>
                <c:pt idx="45">
                  <c:v>2.447512629729677</c:v>
                </c:pt>
                <c:pt idx="46">
                  <c:v>1.5326757529274693</c:v>
                </c:pt>
                <c:pt idx="47">
                  <c:v>3.7973228891704607</c:v>
                </c:pt>
                <c:pt idx="48">
                  <c:v>2.9158678849754365</c:v>
                </c:pt>
                <c:pt idx="49">
                  <c:v>2.4280151811978929</c:v>
                </c:pt>
                <c:pt idx="50">
                  <c:v>3.2078273257259315</c:v>
                </c:pt>
                <c:pt idx="51">
                  <c:v>3.5234553775743707</c:v>
                </c:pt>
                <c:pt idx="52">
                  <c:v>1.0151527534250646</c:v>
                </c:pt>
                <c:pt idx="53">
                  <c:v>1.4528507533656274</c:v>
                </c:pt>
                <c:pt idx="54">
                  <c:v>2.7863076884400275</c:v>
                </c:pt>
                <c:pt idx="55">
                  <c:v>3.9132730072418163</c:v>
                </c:pt>
                <c:pt idx="56">
                  <c:v>2.9158355071351849</c:v>
                </c:pt>
                <c:pt idx="57">
                  <c:v>2.137262799856785</c:v>
                </c:pt>
                <c:pt idx="58">
                  <c:v>2.1420819601185124</c:v>
                </c:pt>
                <c:pt idx="59">
                  <c:v>2.3988287039879781</c:v>
                </c:pt>
                <c:pt idx="60">
                  <c:v>2.7734659228716954</c:v>
                </c:pt>
                <c:pt idx="61">
                  <c:v>1.8835424753994763</c:v>
                </c:pt>
                <c:pt idx="62">
                  <c:v>1.9661654135338344</c:v>
                </c:pt>
                <c:pt idx="63">
                  <c:v>3.0687777606283548</c:v>
                </c:pt>
                <c:pt idx="64">
                  <c:v>1.9069006597990734</c:v>
                </c:pt>
                <c:pt idx="65">
                  <c:v>2.5679385958730849</c:v>
                </c:pt>
                <c:pt idx="66">
                  <c:v>1.1987577639751552</c:v>
                </c:pt>
                <c:pt idx="67">
                  <c:v>3.3412644726207787</c:v>
                </c:pt>
                <c:pt idx="68">
                  <c:v>1.0114308532935357</c:v>
                </c:pt>
                <c:pt idx="69">
                  <c:v>1.2821657600088798</c:v>
                </c:pt>
                <c:pt idx="70">
                  <c:v>0.98035009192011835</c:v>
                </c:pt>
                <c:pt idx="71">
                  <c:v>2.0828397014470377</c:v>
                </c:pt>
                <c:pt idx="72">
                  <c:v>2.388575175939557</c:v>
                </c:pt>
                <c:pt idx="73">
                  <c:v>2.2077158448817231</c:v>
                </c:pt>
                <c:pt idx="74">
                  <c:v>1.6733001869633921</c:v>
                </c:pt>
                <c:pt idx="75">
                  <c:v>3.6828271738830107</c:v>
                </c:pt>
                <c:pt idx="76">
                  <c:v>3.1720707210810155</c:v>
                </c:pt>
                <c:pt idx="77">
                  <c:v>3.3894461213268352</c:v>
                </c:pt>
                <c:pt idx="78">
                  <c:v>3.3129068583848609</c:v>
                </c:pt>
                <c:pt idx="79">
                  <c:v>2.0131376198684725</c:v>
                </c:pt>
                <c:pt idx="80">
                  <c:v>1.579578152938363</c:v>
                </c:pt>
                <c:pt idx="81">
                  <c:v>2.6382228180159757</c:v>
                </c:pt>
                <c:pt idx="82">
                  <c:v>2.8033915907314686</c:v>
                </c:pt>
                <c:pt idx="83">
                  <c:v>3.4963230497406688</c:v>
                </c:pt>
                <c:pt idx="84">
                  <c:v>3.285706662925505</c:v>
                </c:pt>
                <c:pt idx="85">
                  <c:v>2.9352067732625953</c:v>
                </c:pt>
                <c:pt idx="86">
                  <c:v>2.0526467273052322</c:v>
                </c:pt>
                <c:pt idx="87">
                  <c:v>4.4390356389507497</c:v>
                </c:pt>
                <c:pt idx="88">
                  <c:v>4.9993555316863585</c:v>
                </c:pt>
                <c:pt idx="89">
                  <c:v>2.937121139228327</c:v>
                </c:pt>
                <c:pt idx="90">
                  <c:v>4.120256129939091</c:v>
                </c:pt>
                <c:pt idx="91">
                  <c:v>4.0797435792740186</c:v>
                </c:pt>
                <c:pt idx="92">
                  <c:v>3.0679377013963478</c:v>
                </c:pt>
                <c:pt idx="93">
                  <c:v>1.6081927940803631</c:v>
                </c:pt>
                <c:pt idx="94">
                  <c:v>5.177700429506678</c:v>
                </c:pt>
                <c:pt idx="95">
                  <c:v>2.2172168782279584</c:v>
                </c:pt>
                <c:pt idx="96">
                  <c:v>0.91735918744228984</c:v>
                </c:pt>
                <c:pt idx="97">
                  <c:v>2.1699468765090861</c:v>
                </c:pt>
                <c:pt idx="98">
                  <c:v>2.2199096800164853</c:v>
                </c:pt>
                <c:pt idx="99">
                  <c:v>1.1238704089240577</c:v>
                </c:pt>
                <c:pt idx="100">
                  <c:v>2.0279609216866987</c:v>
                </c:pt>
                <c:pt idx="101">
                  <c:v>1.2534615832137455</c:v>
                </c:pt>
                <c:pt idx="102">
                  <c:v>1.8120400828337719</c:v>
                </c:pt>
                <c:pt idx="103">
                  <c:v>1.2717390333894256</c:v>
                </c:pt>
                <c:pt idx="104">
                  <c:v>1.6643891614701456</c:v>
                </c:pt>
                <c:pt idx="105">
                  <c:v>0.90646293882645634</c:v>
                </c:pt>
                <c:pt idx="106">
                  <c:v>1.7475734606936908</c:v>
                </c:pt>
                <c:pt idx="107">
                  <c:v>1.8333333333333335</c:v>
                </c:pt>
                <c:pt idx="108">
                  <c:v>1.3802636855069448</c:v>
                </c:pt>
                <c:pt idx="109">
                  <c:v>1.6710168603460185</c:v>
                </c:pt>
                <c:pt idx="110">
                  <c:v>1.4675057208237989</c:v>
                </c:pt>
                <c:pt idx="111">
                  <c:v>1.2936371726417497</c:v>
                </c:pt>
                <c:pt idx="112">
                  <c:v>0.62820093712542224</c:v>
                </c:pt>
                <c:pt idx="113">
                  <c:v>1.5499462943071967</c:v>
                </c:pt>
                <c:pt idx="114">
                  <c:v>0.84329244163039174</c:v>
                </c:pt>
                <c:pt idx="115">
                  <c:v>1.4970333998260958</c:v>
                </c:pt>
                <c:pt idx="116">
                  <c:v>1.3193291670735281</c:v>
                </c:pt>
                <c:pt idx="117">
                  <c:v>1.9177165096003215</c:v>
                </c:pt>
                <c:pt idx="118">
                  <c:v>1.9921365382896972</c:v>
                </c:pt>
                <c:pt idx="119">
                  <c:v>0.82386659718603428</c:v>
                </c:pt>
                <c:pt idx="120">
                  <c:v>0.65024724694493097</c:v>
                </c:pt>
                <c:pt idx="121">
                  <c:v>0.71434019832189155</c:v>
                </c:pt>
                <c:pt idx="122">
                  <c:v>0.8299553230903346</c:v>
                </c:pt>
                <c:pt idx="123">
                  <c:v>1.0523389254691831</c:v>
                </c:pt>
                <c:pt idx="124">
                  <c:v>0.77205004301096236</c:v>
                </c:pt>
                <c:pt idx="125">
                  <c:v>1.5761867500036453</c:v>
                </c:pt>
                <c:pt idx="126">
                  <c:v>1.9078444901948259</c:v>
                </c:pt>
                <c:pt idx="127">
                  <c:v>1.0166543961712446</c:v>
                </c:pt>
                <c:pt idx="128">
                  <c:v>1.644256529918962</c:v>
                </c:pt>
                <c:pt idx="129">
                  <c:v>1.2461546984041321</c:v>
                </c:pt>
                <c:pt idx="130">
                  <c:v>0.73951286144666661</c:v>
                </c:pt>
                <c:pt idx="131">
                  <c:v>1.2655990625915436</c:v>
                </c:pt>
                <c:pt idx="132">
                  <c:v>4.6197184931073227</c:v>
                </c:pt>
                <c:pt idx="133">
                  <c:v>5.4638908064205172</c:v>
                </c:pt>
                <c:pt idx="134">
                  <c:v>3.2045736330316368</c:v>
                </c:pt>
                <c:pt idx="135">
                  <c:v>0.88964346349745327</c:v>
                </c:pt>
                <c:pt idx="136">
                  <c:v>1.513157894736842</c:v>
                </c:pt>
                <c:pt idx="137">
                  <c:v>2.2072368421052628</c:v>
                </c:pt>
                <c:pt idx="138">
                  <c:v>1.4030612244897958</c:v>
                </c:pt>
                <c:pt idx="139">
                  <c:v>2.3532884519970434</c:v>
                </c:pt>
                <c:pt idx="140">
                  <c:v>2.2025778732545653</c:v>
                </c:pt>
                <c:pt idx="141">
                  <c:v>2.4043441938178778</c:v>
                </c:pt>
                <c:pt idx="142">
                  <c:v>2.147979839709163</c:v>
                </c:pt>
                <c:pt idx="143">
                  <c:v>2.1322055137844611</c:v>
                </c:pt>
                <c:pt idx="144">
                  <c:v>1.2910848549946294</c:v>
                </c:pt>
                <c:pt idx="145">
                  <c:v>1.735614546570508</c:v>
                </c:pt>
                <c:pt idx="146">
                  <c:v>2.3479927930636135</c:v>
                </c:pt>
                <c:pt idx="147">
                  <c:v>1.7879392358447137</c:v>
                </c:pt>
                <c:pt idx="148">
                  <c:v>2.0485439789951068</c:v>
                </c:pt>
                <c:pt idx="149">
                  <c:v>3.3328678839957036</c:v>
                </c:pt>
                <c:pt idx="150">
                  <c:v>2.0064446831364124</c:v>
                </c:pt>
                <c:pt idx="151">
                  <c:v>1.9910965298814114</c:v>
                </c:pt>
                <c:pt idx="152">
                  <c:v>1.5061224489795917</c:v>
                </c:pt>
                <c:pt idx="153">
                  <c:v>1.9083356024947808</c:v>
                </c:pt>
                <c:pt idx="154">
                  <c:v>2.1895184389545292</c:v>
                </c:pt>
                <c:pt idx="155">
                  <c:v>1.51781238811314</c:v>
                </c:pt>
                <c:pt idx="156">
                  <c:v>1.5012375659646009</c:v>
                </c:pt>
                <c:pt idx="157">
                  <c:v>2.8538218164022719</c:v>
                </c:pt>
                <c:pt idx="158">
                  <c:v>2.9972831237758264</c:v>
                </c:pt>
                <c:pt idx="159">
                  <c:v>3.1504391230176281</c:v>
                </c:pt>
                <c:pt idx="160">
                  <c:v>1.6321160042964553</c:v>
                </c:pt>
                <c:pt idx="161">
                  <c:v>0.91697099892588607</c:v>
                </c:pt>
                <c:pt idx="162">
                  <c:v>1.7753476225742031</c:v>
                </c:pt>
                <c:pt idx="163">
                  <c:v>2.6424991049051201</c:v>
                </c:pt>
                <c:pt idx="164">
                  <c:v>2.2875760830648049</c:v>
                </c:pt>
                <c:pt idx="165">
                  <c:v>2.6341875095903022</c:v>
                </c:pt>
                <c:pt idx="166">
                  <c:v>3.643046858382875</c:v>
                </c:pt>
                <c:pt idx="167">
                  <c:v>2.4558032789144844</c:v>
                </c:pt>
                <c:pt idx="168">
                  <c:v>1.450727908261241</c:v>
                </c:pt>
                <c:pt idx="169">
                  <c:v>0.84741109193862862</c:v>
                </c:pt>
                <c:pt idx="170">
                  <c:v>2.7999375292831483</c:v>
                </c:pt>
                <c:pt idx="171">
                  <c:v>2.1626794258373208</c:v>
                </c:pt>
                <c:pt idx="172">
                  <c:v>2.9515061804790266</c:v>
                </c:pt>
                <c:pt idx="173">
                  <c:v>2.6932250837180005</c:v>
                </c:pt>
                <c:pt idx="174">
                  <c:v>3.2056198377967386</c:v>
                </c:pt>
                <c:pt idx="175">
                  <c:v>1.6407089151450052</c:v>
                </c:pt>
                <c:pt idx="176">
                  <c:v>2.7493656380453468</c:v>
                </c:pt>
                <c:pt idx="177">
                  <c:v>0.50276421248213421</c:v>
                </c:pt>
                <c:pt idx="178">
                  <c:v>2.1831352247653495</c:v>
                </c:pt>
                <c:pt idx="179">
                  <c:v>1.0501489572989078</c:v>
                </c:pt>
                <c:pt idx="180">
                  <c:v>1.4269602577873255</c:v>
                </c:pt>
                <c:pt idx="181">
                  <c:v>1.419441460794844</c:v>
                </c:pt>
                <c:pt idx="182">
                  <c:v>1.897997936016512</c:v>
                </c:pt>
                <c:pt idx="183">
                  <c:v>2.191666091969704</c:v>
                </c:pt>
                <c:pt idx="184">
                  <c:v>3.4679914070891513</c:v>
                </c:pt>
                <c:pt idx="185">
                  <c:v>1.8995703544575724</c:v>
                </c:pt>
                <c:pt idx="186">
                  <c:v>2.4909184726522189</c:v>
                </c:pt>
                <c:pt idx="187">
                  <c:v>0.92481203007518797</c:v>
                </c:pt>
                <c:pt idx="188">
                  <c:v>1.3351870962810075</c:v>
                </c:pt>
                <c:pt idx="189">
                  <c:v>2.0289252683643424</c:v>
                </c:pt>
                <c:pt idx="190">
                  <c:v>0.27568922305764409</c:v>
                </c:pt>
                <c:pt idx="191">
                  <c:v>1.8376218323586744</c:v>
                </c:pt>
                <c:pt idx="192">
                  <c:v>2.5128998968008256</c:v>
                </c:pt>
                <c:pt idx="193">
                  <c:v>2.9312861676881869</c:v>
                </c:pt>
                <c:pt idx="194">
                  <c:v>1.3233918128654971</c:v>
                </c:pt>
                <c:pt idx="195">
                  <c:v>4.3792375380405293</c:v>
                </c:pt>
                <c:pt idx="196">
                  <c:v>1.4617717132337016</c:v>
                </c:pt>
                <c:pt idx="197">
                  <c:v>1.8240299451909714</c:v>
                </c:pt>
                <c:pt idx="198">
                  <c:v>0.89538661468486036</c:v>
                </c:pt>
                <c:pt idx="199">
                  <c:v>2.5584355477424863</c:v>
                </c:pt>
                <c:pt idx="200">
                  <c:v>2.5029921345710817</c:v>
                </c:pt>
                <c:pt idx="201">
                  <c:v>1.9387742568355244</c:v>
                </c:pt>
                <c:pt idx="202">
                  <c:v>2.1926575698505526</c:v>
                </c:pt>
                <c:pt idx="203">
                  <c:v>2.7627401837928156</c:v>
                </c:pt>
                <c:pt idx="204">
                  <c:v>1.6663417803768683</c:v>
                </c:pt>
                <c:pt idx="205">
                  <c:v>1.9348602988953867</c:v>
                </c:pt>
                <c:pt idx="206">
                  <c:v>1.8795013850415514</c:v>
                </c:pt>
                <c:pt idx="207">
                  <c:v>3.3573531143294479</c:v>
                </c:pt>
                <c:pt idx="208">
                  <c:v>2.98134110787172</c:v>
                </c:pt>
                <c:pt idx="209">
                  <c:v>2.7035514610702585</c:v>
                </c:pt>
                <c:pt idx="210">
                  <c:v>3.746133853151397</c:v>
                </c:pt>
                <c:pt idx="211">
                  <c:v>2.2762242456791331</c:v>
                </c:pt>
                <c:pt idx="212">
                  <c:v>1.8435894932135535</c:v>
                </c:pt>
                <c:pt idx="213">
                  <c:v>1.2785877030237933</c:v>
                </c:pt>
                <c:pt idx="214">
                  <c:v>1.7479166376051445</c:v>
                </c:pt>
                <c:pt idx="215">
                  <c:v>1.3429629267975134</c:v>
                </c:pt>
                <c:pt idx="216">
                  <c:v>2.58015574650913</c:v>
                </c:pt>
                <c:pt idx="217">
                  <c:v>2.2666335650446872</c:v>
                </c:pt>
                <c:pt idx="218">
                  <c:v>3.0893792923868109</c:v>
                </c:pt>
                <c:pt idx="219">
                  <c:v>1.1979259646442308</c:v>
                </c:pt>
                <c:pt idx="220">
                  <c:v>1.4318155528681846</c:v>
                </c:pt>
                <c:pt idx="221">
                  <c:v>1.3367713113953714</c:v>
                </c:pt>
                <c:pt idx="222">
                  <c:v>1.2788253100283176</c:v>
                </c:pt>
                <c:pt idx="223">
                  <c:v>2.5959183673469384</c:v>
                </c:pt>
                <c:pt idx="224">
                  <c:v>1.6411080417407389</c:v>
                </c:pt>
                <c:pt idx="225">
                  <c:v>1.8866614588419099</c:v>
                </c:pt>
                <c:pt idx="226">
                  <c:v>1.7414777961747694</c:v>
                </c:pt>
                <c:pt idx="227">
                  <c:v>1.3729010025062656</c:v>
                </c:pt>
                <c:pt idx="228">
                  <c:v>1.4632116004296454</c:v>
                </c:pt>
                <c:pt idx="229">
                  <c:v>2.3042463130919568</c:v>
                </c:pt>
                <c:pt idx="230">
                  <c:v>2.9633528265107212</c:v>
                </c:pt>
                <c:pt idx="231">
                  <c:v>3.3207583335299251</c:v>
                </c:pt>
                <c:pt idx="232">
                  <c:v>2.87038303962506</c:v>
                </c:pt>
                <c:pt idx="233">
                  <c:v>1.1781676413255362</c:v>
                </c:pt>
                <c:pt idx="234">
                  <c:v>2.7482140859404183</c:v>
                </c:pt>
                <c:pt idx="235">
                  <c:v>1.3130674841062118</c:v>
                </c:pt>
                <c:pt idx="236">
                  <c:v>1.8656881948499753</c:v>
                </c:pt>
                <c:pt idx="237">
                  <c:v>2.1602443609022557</c:v>
                </c:pt>
                <c:pt idx="238">
                  <c:v>1.0771962709021854</c:v>
                </c:pt>
                <c:pt idx="239">
                  <c:v>1.4293859649122809</c:v>
                </c:pt>
                <c:pt idx="240">
                  <c:v>2.1730630277587784</c:v>
                </c:pt>
                <c:pt idx="241">
                  <c:v>1.2056117492428138</c:v>
                </c:pt>
                <c:pt idx="242">
                  <c:v>3.3656558061821222</c:v>
                </c:pt>
                <c:pt idx="243">
                  <c:v>1.1944637879719067</c:v>
                </c:pt>
                <c:pt idx="244">
                  <c:v>1.9965875829102706</c:v>
                </c:pt>
                <c:pt idx="245">
                  <c:v>1.2575187969924813</c:v>
                </c:pt>
                <c:pt idx="246">
                  <c:v>0.81646125623336696</c:v>
                </c:pt>
                <c:pt idx="247">
                  <c:v>2.0523879142300196</c:v>
                </c:pt>
                <c:pt idx="248">
                  <c:v>3.4467390698969647</c:v>
                </c:pt>
                <c:pt idx="249">
                  <c:v>1.6599534550662369</c:v>
                </c:pt>
                <c:pt idx="250">
                  <c:v>1.7596496296596651</c:v>
                </c:pt>
                <c:pt idx="251">
                  <c:v>2.6374992344743573</c:v>
                </c:pt>
                <c:pt idx="252">
                  <c:v>2.1033138401559452</c:v>
                </c:pt>
                <c:pt idx="253">
                  <c:v>2.1036437053273032</c:v>
                </c:pt>
                <c:pt idx="254">
                  <c:v>1.0420690902514018</c:v>
                </c:pt>
                <c:pt idx="255">
                  <c:v>3.0589883800410114</c:v>
                </c:pt>
                <c:pt idx="256">
                  <c:v>4.2275435918039381</c:v>
                </c:pt>
                <c:pt idx="257">
                  <c:v>2.6936842105263161</c:v>
                </c:pt>
                <c:pt idx="258">
                  <c:v>1.9250526315789476</c:v>
                </c:pt>
                <c:pt idx="259">
                  <c:v>1.1277894736842105</c:v>
                </c:pt>
                <c:pt idx="260">
                  <c:v>1.2490507563530433</c:v>
                </c:pt>
                <c:pt idx="261">
                  <c:v>1.968546591980985</c:v>
                </c:pt>
                <c:pt idx="262">
                  <c:v>1.8625263157894738</c:v>
                </c:pt>
                <c:pt idx="263">
                  <c:v>2.2306970509383377</c:v>
                </c:pt>
                <c:pt idx="264">
                  <c:v>2.2948041887539743</c:v>
                </c:pt>
                <c:pt idx="265">
                  <c:v>2.1863967611336035</c:v>
                </c:pt>
                <c:pt idx="266">
                  <c:v>2.0567458071702553</c:v>
                </c:pt>
                <c:pt idx="267">
                  <c:v>1.9552245999614422</c:v>
                </c:pt>
                <c:pt idx="268">
                  <c:v>1.6437936297391833</c:v>
                </c:pt>
                <c:pt idx="269">
                  <c:v>2.5183157894736841</c:v>
                </c:pt>
                <c:pt idx="270">
                  <c:v>2.0243504007045794</c:v>
                </c:pt>
                <c:pt idx="271">
                  <c:v>1.774615789473684</c:v>
                </c:pt>
                <c:pt idx="272">
                  <c:v>2.8489446706488577</c:v>
                </c:pt>
                <c:pt idx="273">
                  <c:v>2.0012855388121</c:v>
                </c:pt>
                <c:pt idx="274">
                  <c:v>2.7159880834160877</c:v>
                </c:pt>
                <c:pt idx="275">
                  <c:v>2.8446229209387104</c:v>
                </c:pt>
                <c:pt idx="276">
                  <c:v>1.8438238453276048</c:v>
                </c:pt>
                <c:pt idx="277">
                  <c:v>3.0595829195630584</c:v>
                </c:pt>
                <c:pt idx="278">
                  <c:v>1.1646474677259184</c:v>
                </c:pt>
                <c:pt idx="279">
                  <c:v>1.8999707602339182</c:v>
                </c:pt>
                <c:pt idx="280">
                  <c:v>2.7271653158871203</c:v>
                </c:pt>
                <c:pt idx="281">
                  <c:v>1.3182924844578978</c:v>
                </c:pt>
                <c:pt idx="282">
                  <c:v>2.0894736842105264</c:v>
                </c:pt>
                <c:pt idx="283">
                  <c:v>1.2845327604726102</c:v>
                </c:pt>
                <c:pt idx="284">
                  <c:v>1.9934771994922369</c:v>
                </c:pt>
                <c:pt idx="285">
                  <c:v>1.8506454816286</c:v>
                </c:pt>
                <c:pt idx="286">
                  <c:v>3.457004794865576</c:v>
                </c:pt>
                <c:pt idx="287">
                  <c:v>2.3924302447222647</c:v>
                </c:pt>
                <c:pt idx="288">
                  <c:v>2.7491765127103474</c:v>
                </c:pt>
                <c:pt idx="289">
                  <c:v>1.2243859649122808</c:v>
                </c:pt>
                <c:pt idx="290">
                  <c:v>3.2044670249477685</c:v>
                </c:pt>
                <c:pt idx="291">
                  <c:v>2.2571929824561403</c:v>
                </c:pt>
                <c:pt idx="292">
                  <c:v>3.1963368832638781</c:v>
                </c:pt>
                <c:pt idx="293">
                  <c:v>2.0501311930853525</c:v>
                </c:pt>
                <c:pt idx="294">
                  <c:v>1.8678362573099416</c:v>
                </c:pt>
                <c:pt idx="295">
                  <c:v>1.153771525588164</c:v>
                </c:pt>
                <c:pt idx="296">
                  <c:v>2.4264913497757572</c:v>
                </c:pt>
                <c:pt idx="297">
                  <c:v>1.6785956034932366</c:v>
                </c:pt>
                <c:pt idx="298">
                  <c:v>2.203188077721185</c:v>
                </c:pt>
                <c:pt idx="299">
                  <c:v>2.652016947129729</c:v>
                </c:pt>
                <c:pt idx="300">
                  <c:v>1.7898860672088386</c:v>
                </c:pt>
                <c:pt idx="301">
                  <c:v>4.4297334244702666</c:v>
                </c:pt>
                <c:pt idx="302">
                  <c:v>1.1404451990190529</c:v>
                </c:pt>
                <c:pt idx="303">
                  <c:v>2.0585213032581455</c:v>
                </c:pt>
                <c:pt idx="304">
                  <c:v>3.541959064327485</c:v>
                </c:pt>
                <c:pt idx="305">
                  <c:v>1.8507309941520467</c:v>
                </c:pt>
                <c:pt idx="306">
                  <c:v>5.1743859649122808</c:v>
                </c:pt>
                <c:pt idx="307">
                  <c:v>1.9386778634898936</c:v>
                </c:pt>
                <c:pt idx="308">
                  <c:v>2.0667328699106253</c:v>
                </c:pt>
                <c:pt idx="309">
                  <c:v>1.5152801358234296</c:v>
                </c:pt>
                <c:pt idx="310">
                  <c:v>1.6070837471036081</c:v>
                </c:pt>
                <c:pt idx="311">
                  <c:v>4.119563058589871</c:v>
                </c:pt>
                <c:pt idx="312">
                  <c:v>4.0350323647464528</c:v>
                </c:pt>
                <c:pt idx="313">
                  <c:v>1.0982046954119993</c:v>
                </c:pt>
                <c:pt idx="314">
                  <c:v>1.0768404527803026</c:v>
                </c:pt>
                <c:pt idx="315">
                  <c:v>1.4232008592910848</c:v>
                </c:pt>
                <c:pt idx="316">
                  <c:v>1.3281220250818158</c:v>
                </c:pt>
                <c:pt idx="317">
                  <c:v>0.86207227251802987</c:v>
                </c:pt>
                <c:pt idx="318">
                  <c:v>1.435374149659864</c:v>
                </c:pt>
                <c:pt idx="319">
                  <c:v>1.596640410550185</c:v>
                </c:pt>
                <c:pt idx="320">
                  <c:v>2.6509129967776586</c:v>
                </c:pt>
                <c:pt idx="321">
                  <c:v>1.3078007518796992</c:v>
                </c:pt>
                <c:pt idx="322">
                  <c:v>2.4159889519717659</c:v>
                </c:pt>
                <c:pt idx="323">
                  <c:v>2.4694056569996423</c:v>
                </c:pt>
                <c:pt idx="324">
                  <c:v>1.6919563058589868</c:v>
                </c:pt>
                <c:pt idx="325">
                  <c:v>2.9843131505644331</c:v>
                </c:pt>
                <c:pt idx="326">
                  <c:v>1.6127110228401189</c:v>
                </c:pt>
                <c:pt idx="327">
                  <c:v>1.585511397541473</c:v>
                </c:pt>
                <c:pt idx="328">
                  <c:v>1.819877073636472</c:v>
                </c:pt>
                <c:pt idx="329">
                  <c:v>1.6617078410311492</c:v>
                </c:pt>
                <c:pt idx="330">
                  <c:v>1.3889187253848907</c:v>
                </c:pt>
                <c:pt idx="331">
                  <c:v>1.4146538998374469</c:v>
                </c:pt>
                <c:pt idx="332">
                  <c:v>0.9720730397422126</c:v>
                </c:pt>
                <c:pt idx="333">
                  <c:v>2.6966236345580934</c:v>
                </c:pt>
                <c:pt idx="334">
                  <c:v>2.064262142103805</c:v>
                </c:pt>
                <c:pt idx="335">
                  <c:v>2.3682775910039418</c:v>
                </c:pt>
                <c:pt idx="336">
                  <c:v>2.2268349445041173</c:v>
                </c:pt>
                <c:pt idx="337">
                  <c:v>1.922542204568024</c:v>
                </c:pt>
                <c:pt idx="338">
                  <c:v>1.3987217439734603</c:v>
                </c:pt>
                <c:pt idx="339">
                  <c:v>0.60947961691668784</c:v>
                </c:pt>
                <c:pt idx="340">
                  <c:v>1.5233058056484163</c:v>
                </c:pt>
                <c:pt idx="341">
                  <c:v>0.63387272529148952</c:v>
                </c:pt>
                <c:pt idx="342">
                  <c:v>1.5946787680068248</c:v>
                </c:pt>
                <c:pt idx="343">
                  <c:v>2.4531583300683466</c:v>
                </c:pt>
                <c:pt idx="344">
                  <c:v>0.77264972032049761</c:v>
                </c:pt>
                <c:pt idx="345">
                  <c:v>1.2284358629768795</c:v>
                </c:pt>
                <c:pt idx="346">
                  <c:v>1.2240689442905508</c:v>
                </c:pt>
                <c:pt idx="347">
                  <c:v>1.4208901884340481</c:v>
                </c:pt>
              </c:numCache>
            </c:numRef>
          </c:xVal>
          <c:yVal>
            <c:numRef>
              <c:f>'LTI-PRI'!$D$2:$D$349</c:f>
              <c:numCache>
                <c:formatCode>General</c:formatCode>
                <c:ptCount val="348"/>
                <c:pt idx="0">
                  <c:v>0.19272354488631982</c:v>
                </c:pt>
                <c:pt idx="1">
                  <c:v>0.1267388248479204</c:v>
                </c:pt>
                <c:pt idx="2">
                  <c:v>0.19065427078594599</c:v>
                </c:pt>
                <c:pt idx="3">
                  <c:v>0.18104882979047951</c:v>
                </c:pt>
                <c:pt idx="4">
                  <c:v>0.14971274040135046</c:v>
                </c:pt>
                <c:pt idx="5">
                  <c:v>0.27569450696376319</c:v>
                </c:pt>
                <c:pt idx="6">
                  <c:v>0.17093817468363345</c:v>
                </c:pt>
                <c:pt idx="7">
                  <c:v>0.17540829921017256</c:v>
                </c:pt>
                <c:pt idx="8">
                  <c:v>0.24503065966590604</c:v>
                </c:pt>
                <c:pt idx="9">
                  <c:v>0.14222766306095158</c:v>
                </c:pt>
                <c:pt idx="10">
                  <c:v>0.17772696474678881</c:v>
                </c:pt>
                <c:pt idx="11">
                  <c:v>0.18188974103829519</c:v>
                </c:pt>
                <c:pt idx="12">
                  <c:v>0.16843980794997915</c:v>
                </c:pt>
                <c:pt idx="13">
                  <c:v>0.18668559955264216</c:v>
                </c:pt>
                <c:pt idx="14">
                  <c:v>0.14670787003662211</c:v>
                </c:pt>
                <c:pt idx="15">
                  <c:v>0.17906273006859105</c:v>
                </c:pt>
                <c:pt idx="16">
                  <c:v>0.33069985084985393</c:v>
                </c:pt>
                <c:pt idx="17">
                  <c:v>0.17167677500575082</c:v>
                </c:pt>
                <c:pt idx="18">
                  <c:v>0.25317792694471358</c:v>
                </c:pt>
                <c:pt idx="19">
                  <c:v>0.24752011203650773</c:v>
                </c:pt>
                <c:pt idx="20">
                  <c:v>0.23144862294813298</c:v>
                </c:pt>
                <c:pt idx="21">
                  <c:v>0.14667847774032414</c:v>
                </c:pt>
                <c:pt idx="22">
                  <c:v>0.18602398766205741</c:v>
                </c:pt>
                <c:pt idx="23">
                  <c:v>0.16600937489561468</c:v>
                </c:pt>
                <c:pt idx="24">
                  <c:v>0.23431739107090327</c:v>
                </c:pt>
                <c:pt idx="25">
                  <c:v>0.24166195998702555</c:v>
                </c:pt>
                <c:pt idx="26">
                  <c:v>0.4178978514806288</c:v>
                </c:pt>
                <c:pt idx="27">
                  <c:v>0.21887772725544549</c:v>
                </c:pt>
                <c:pt idx="28">
                  <c:v>0.40444190706829242</c:v>
                </c:pt>
                <c:pt idx="29">
                  <c:v>0.3613076780382028</c:v>
                </c:pt>
                <c:pt idx="30">
                  <c:v>0.19477673465558015</c:v>
                </c:pt>
                <c:pt idx="31">
                  <c:v>0.24272072447795115</c:v>
                </c:pt>
                <c:pt idx="32">
                  <c:v>0.30353218938764914</c:v>
                </c:pt>
                <c:pt idx="33">
                  <c:v>0.22262938741154673</c:v>
                </c:pt>
                <c:pt idx="34">
                  <c:v>0.27783911127128047</c:v>
                </c:pt>
                <c:pt idx="35">
                  <c:v>0.34470297295303137</c:v>
                </c:pt>
                <c:pt idx="36">
                  <c:v>0.25840175373951324</c:v>
                </c:pt>
                <c:pt idx="37">
                  <c:v>0.16931332218275971</c:v>
                </c:pt>
                <c:pt idx="38">
                  <c:v>0.39331336472951461</c:v>
                </c:pt>
                <c:pt idx="39">
                  <c:v>0.28772261292291329</c:v>
                </c:pt>
                <c:pt idx="40">
                  <c:v>0.27027318032427722</c:v>
                </c:pt>
                <c:pt idx="41">
                  <c:v>0.30501689783625641</c:v>
                </c:pt>
                <c:pt idx="42">
                  <c:v>0.34211208358712802</c:v>
                </c:pt>
                <c:pt idx="43">
                  <c:v>0.23911518800702514</c:v>
                </c:pt>
                <c:pt idx="44">
                  <c:v>0.2890006916529258</c:v>
                </c:pt>
                <c:pt idx="45">
                  <c:v>0.19513797390830012</c:v>
                </c:pt>
                <c:pt idx="46">
                  <c:v>0.38376424944590393</c:v>
                </c:pt>
                <c:pt idx="47">
                  <c:v>0.14605190388307662</c:v>
                </c:pt>
                <c:pt idx="48">
                  <c:v>0.28234143725384186</c:v>
                </c:pt>
                <c:pt idx="49">
                  <c:v>0.26246123851118963</c:v>
                </c:pt>
                <c:pt idx="50">
                  <c:v>0.17549607843416734</c:v>
                </c:pt>
                <c:pt idx="51">
                  <c:v>0.2885856342721892</c:v>
                </c:pt>
                <c:pt idx="52">
                  <c:v>0.40018521251946565</c:v>
                </c:pt>
                <c:pt idx="53">
                  <c:v>0.222931626766877</c:v>
                </c:pt>
                <c:pt idx="54">
                  <c:v>0.21175774225485411</c:v>
                </c:pt>
                <c:pt idx="55">
                  <c:v>0.21602500668815849</c:v>
                </c:pt>
                <c:pt idx="56">
                  <c:v>0.23399333219746707</c:v>
                </c:pt>
                <c:pt idx="57">
                  <c:v>0.42380466210334078</c:v>
                </c:pt>
                <c:pt idx="58">
                  <c:v>0.17412206041105266</c:v>
                </c:pt>
                <c:pt idx="59">
                  <c:v>0.33554123139116138</c:v>
                </c:pt>
                <c:pt idx="60">
                  <c:v>0.18359335598331522</c:v>
                </c:pt>
                <c:pt idx="61">
                  <c:v>0.39597688723283553</c:v>
                </c:pt>
                <c:pt idx="62">
                  <c:v>0.38650547414188463</c:v>
                </c:pt>
                <c:pt idx="63">
                  <c:v>0.21519573799977595</c:v>
                </c:pt>
                <c:pt idx="64">
                  <c:v>0.24507652716573178</c:v>
                </c:pt>
                <c:pt idx="65">
                  <c:v>0.27682637300535173</c:v>
                </c:pt>
                <c:pt idx="66">
                  <c:v>0.36788292844814652</c:v>
                </c:pt>
                <c:pt idx="67">
                  <c:v>0.17803033672950014</c:v>
                </c:pt>
                <c:pt idx="68">
                  <c:v>0.62547759243465184</c:v>
                </c:pt>
                <c:pt idx="69">
                  <c:v>0.55819602712678917</c:v>
                </c:pt>
                <c:pt idx="70">
                  <c:v>0.54279993178481756</c:v>
                </c:pt>
                <c:pt idx="71">
                  <c:v>0.25966855442757969</c:v>
                </c:pt>
                <c:pt idx="72">
                  <c:v>0.2838047376732174</c:v>
                </c:pt>
                <c:pt idx="73">
                  <c:v>0.32502340137085134</c:v>
                </c:pt>
                <c:pt idx="74">
                  <c:v>0.40693634448985294</c:v>
                </c:pt>
                <c:pt idx="75">
                  <c:v>0.20474190022146044</c:v>
                </c:pt>
                <c:pt idx="76">
                  <c:v>0.15638963093748087</c:v>
                </c:pt>
                <c:pt idx="77">
                  <c:v>0.2555048534098931</c:v>
                </c:pt>
                <c:pt idx="78">
                  <c:v>0.15908622996679689</c:v>
                </c:pt>
                <c:pt idx="79">
                  <c:v>0.24268063572582244</c:v>
                </c:pt>
                <c:pt idx="80">
                  <c:v>0.47327481270037519</c:v>
                </c:pt>
                <c:pt idx="81">
                  <c:v>0.24217251849123614</c:v>
                </c:pt>
                <c:pt idx="82">
                  <c:v>0.19767532898356832</c:v>
                </c:pt>
                <c:pt idx="83">
                  <c:v>0.19048349307574167</c:v>
                </c:pt>
                <c:pt idx="84">
                  <c:v>0.16147876136477515</c:v>
                </c:pt>
                <c:pt idx="85">
                  <c:v>0.15445144772728289</c:v>
                </c:pt>
                <c:pt idx="86">
                  <c:v>0.22867165465978584</c:v>
                </c:pt>
                <c:pt idx="87">
                  <c:v>0.18662588587637133</c:v>
                </c:pt>
                <c:pt idx="88">
                  <c:v>0.13324994125368136</c:v>
                </c:pt>
                <c:pt idx="89">
                  <c:v>0.16869314565551058</c:v>
                </c:pt>
                <c:pt idx="90">
                  <c:v>0.12586651938705898</c:v>
                </c:pt>
                <c:pt idx="91">
                  <c:v>0.21206492346270234</c:v>
                </c:pt>
                <c:pt idx="92">
                  <c:v>0.23410755138161021</c:v>
                </c:pt>
                <c:pt idx="93">
                  <c:v>0.33190945734622096</c:v>
                </c:pt>
                <c:pt idx="94">
                  <c:v>0.26277431832986931</c:v>
                </c:pt>
                <c:pt idx="95">
                  <c:v>0.25728226544974897</c:v>
                </c:pt>
                <c:pt idx="96">
                  <c:v>0.84373111645053223</c:v>
                </c:pt>
                <c:pt idx="97">
                  <c:v>0.41589738726762271</c:v>
                </c:pt>
                <c:pt idx="98">
                  <c:v>0.29730297584220367</c:v>
                </c:pt>
                <c:pt idx="99">
                  <c:v>0.37411263629295116</c:v>
                </c:pt>
                <c:pt idx="100">
                  <c:v>0.21630336104157716</c:v>
                </c:pt>
                <c:pt idx="101">
                  <c:v>0.38179654439696886</c:v>
                </c:pt>
                <c:pt idx="102">
                  <c:v>0.34482015130657373</c:v>
                </c:pt>
                <c:pt idx="103">
                  <c:v>0.32781386923954869</c:v>
                </c:pt>
                <c:pt idx="104">
                  <c:v>0.39459961259513471</c:v>
                </c:pt>
                <c:pt idx="105">
                  <c:v>0.46303821787663141</c:v>
                </c:pt>
                <c:pt idx="106">
                  <c:v>0.43903436435540005</c:v>
                </c:pt>
                <c:pt idx="107">
                  <c:v>0.52272469477931571</c:v>
                </c:pt>
                <c:pt idx="108">
                  <c:v>0.5215750048392428</c:v>
                </c:pt>
                <c:pt idx="109">
                  <c:v>0.3249454359562079</c:v>
                </c:pt>
                <c:pt idx="110">
                  <c:v>0.33722308954043595</c:v>
                </c:pt>
                <c:pt idx="111">
                  <c:v>0.51605483233637461</c:v>
                </c:pt>
                <c:pt idx="112">
                  <c:v>0.57523826333547701</c:v>
                </c:pt>
                <c:pt idx="113">
                  <c:v>0.83008744176169758</c:v>
                </c:pt>
                <c:pt idx="114">
                  <c:v>0.73831099669804012</c:v>
                </c:pt>
                <c:pt idx="115">
                  <c:v>0.41871074112823531</c:v>
                </c:pt>
                <c:pt idx="116">
                  <c:v>0.45414907859512027</c:v>
                </c:pt>
                <c:pt idx="117">
                  <c:v>0.63323869935473698</c:v>
                </c:pt>
                <c:pt idx="118">
                  <c:v>0.6230496825040942</c:v>
                </c:pt>
                <c:pt idx="119">
                  <c:v>0.43617934981279272</c:v>
                </c:pt>
                <c:pt idx="120">
                  <c:v>0.53476676437665716</c:v>
                </c:pt>
                <c:pt idx="121">
                  <c:v>0.81805919506923819</c:v>
                </c:pt>
                <c:pt idx="122">
                  <c:v>0.87036655486826742</c:v>
                </c:pt>
                <c:pt idx="123">
                  <c:v>0.3469838427447996</c:v>
                </c:pt>
                <c:pt idx="124">
                  <c:v>0.7184743336342887</c:v>
                </c:pt>
                <c:pt idx="125">
                  <c:v>0.33786404916045359</c:v>
                </c:pt>
                <c:pt idx="126">
                  <c:v>0.42367488356017763</c:v>
                </c:pt>
                <c:pt idx="127">
                  <c:v>0.28753055718277354</c:v>
                </c:pt>
                <c:pt idx="128">
                  <c:v>0.28292954630715417</c:v>
                </c:pt>
                <c:pt idx="129">
                  <c:v>0.28086824387473069</c:v>
                </c:pt>
                <c:pt idx="130">
                  <c:v>0.5844257556762853</c:v>
                </c:pt>
                <c:pt idx="131">
                  <c:v>0.46004943208935556</c:v>
                </c:pt>
                <c:pt idx="132">
                  <c:v>0.21170732600741643</c:v>
                </c:pt>
                <c:pt idx="133">
                  <c:v>0.16025057647628227</c:v>
                </c:pt>
                <c:pt idx="134">
                  <c:v>0.27916633864028584</c:v>
                </c:pt>
                <c:pt idx="135">
                  <c:v>0.69553082968461311</c:v>
                </c:pt>
                <c:pt idx="136">
                  <c:v>0.2273531735246308</c:v>
                </c:pt>
                <c:pt idx="137">
                  <c:v>0.245444869604837</c:v>
                </c:pt>
                <c:pt idx="138">
                  <c:v>0.27439821911088091</c:v>
                </c:pt>
                <c:pt idx="139">
                  <c:v>0.26520945511394273</c:v>
                </c:pt>
                <c:pt idx="140">
                  <c:v>0.40833818058715671</c:v>
                </c:pt>
                <c:pt idx="141">
                  <c:v>0.38606248159559897</c:v>
                </c:pt>
                <c:pt idx="142">
                  <c:v>0.29097456055536014</c:v>
                </c:pt>
                <c:pt idx="143">
                  <c:v>0.23238284791791991</c:v>
                </c:pt>
                <c:pt idx="144">
                  <c:v>0.26614427543431307</c:v>
                </c:pt>
                <c:pt idx="145">
                  <c:v>0.2629638075745756</c:v>
                </c:pt>
                <c:pt idx="146">
                  <c:v>0.40038955254921188</c:v>
                </c:pt>
                <c:pt idx="147">
                  <c:v>0.28447255515851461</c:v>
                </c:pt>
                <c:pt idx="148">
                  <c:v>0.25859783904788625</c:v>
                </c:pt>
                <c:pt idx="149">
                  <c:v>0.28848942863473387</c:v>
                </c:pt>
                <c:pt idx="150">
                  <c:v>0.31249163009697123</c:v>
                </c:pt>
                <c:pt idx="151">
                  <c:v>0.2130377093463599</c:v>
                </c:pt>
                <c:pt idx="152">
                  <c:v>0.47259938035446836</c:v>
                </c:pt>
                <c:pt idx="153">
                  <c:v>0.50161239180363304</c:v>
                </c:pt>
                <c:pt idx="154">
                  <c:v>0.22538743758107999</c:v>
                </c:pt>
                <c:pt idx="155">
                  <c:v>0.43550690517324014</c:v>
                </c:pt>
                <c:pt idx="156">
                  <c:v>0.22855605125733086</c:v>
                </c:pt>
                <c:pt idx="157">
                  <c:v>0.34311868278942237</c:v>
                </c:pt>
                <c:pt idx="158">
                  <c:v>0.20489196810601629</c:v>
                </c:pt>
                <c:pt idx="159">
                  <c:v>0.23477243025353564</c:v>
                </c:pt>
                <c:pt idx="160">
                  <c:v>0.52815234830067925</c:v>
                </c:pt>
                <c:pt idx="161">
                  <c:v>0.3085834522677679</c:v>
                </c:pt>
                <c:pt idx="162">
                  <c:v>0.35884586121857087</c:v>
                </c:pt>
                <c:pt idx="163">
                  <c:v>0.45096726514987279</c:v>
                </c:pt>
                <c:pt idx="164">
                  <c:v>0.42159643244506267</c:v>
                </c:pt>
                <c:pt idx="165">
                  <c:v>0.34668728866017556</c:v>
                </c:pt>
                <c:pt idx="166">
                  <c:v>0.3604358176678768</c:v>
                </c:pt>
                <c:pt idx="167">
                  <c:v>0.50645395410728555</c:v>
                </c:pt>
                <c:pt idx="168">
                  <c:v>0.45151607742716765</c:v>
                </c:pt>
                <c:pt idx="169">
                  <c:v>0.57116127990808563</c:v>
                </c:pt>
                <c:pt idx="170">
                  <c:v>0.206979878396474</c:v>
                </c:pt>
                <c:pt idx="171">
                  <c:v>0.32593718995518034</c:v>
                </c:pt>
                <c:pt idx="172">
                  <c:v>0.40707103364460018</c:v>
                </c:pt>
                <c:pt idx="173">
                  <c:v>0.37237956108593817</c:v>
                </c:pt>
                <c:pt idx="174">
                  <c:v>0.34293049480883747</c:v>
                </c:pt>
                <c:pt idx="175">
                  <c:v>0.4155912804740195</c:v>
                </c:pt>
                <c:pt idx="176">
                  <c:v>0.31181590077556237</c:v>
                </c:pt>
                <c:pt idx="177">
                  <c:v>0.39562687706149202</c:v>
                </c:pt>
                <c:pt idx="178">
                  <c:v>0.46126129442164338</c:v>
                </c:pt>
                <c:pt idx="179">
                  <c:v>0.53294491015438816</c:v>
                </c:pt>
                <c:pt idx="180">
                  <c:v>0.41213746889718178</c:v>
                </c:pt>
                <c:pt idx="181">
                  <c:v>0.68308752097348246</c:v>
                </c:pt>
                <c:pt idx="182">
                  <c:v>0.56952143396508181</c:v>
                </c:pt>
                <c:pt idx="183">
                  <c:v>0.42327382111956252</c:v>
                </c:pt>
                <c:pt idx="184">
                  <c:v>0.33399333960999256</c:v>
                </c:pt>
                <c:pt idx="185">
                  <c:v>0.39020236836705602</c:v>
                </c:pt>
                <c:pt idx="186">
                  <c:v>0.5693121140011338</c:v>
                </c:pt>
                <c:pt idx="187">
                  <c:v>0.64972791416764075</c:v>
                </c:pt>
                <c:pt idx="188">
                  <c:v>0.73650377587193205</c:v>
                </c:pt>
                <c:pt idx="189">
                  <c:v>0.53212392839002653</c:v>
                </c:pt>
                <c:pt idx="190">
                  <c:v>0.35968755603172842</c:v>
                </c:pt>
                <c:pt idx="191">
                  <c:v>0.32018250195260639</c:v>
                </c:pt>
                <c:pt idx="192">
                  <c:v>0.24041539230280654</c:v>
                </c:pt>
                <c:pt idx="193">
                  <c:v>0.22711363782153371</c:v>
                </c:pt>
                <c:pt idx="194">
                  <c:v>0.35209745676311865</c:v>
                </c:pt>
                <c:pt idx="195">
                  <c:v>0.17367442003000161</c:v>
                </c:pt>
                <c:pt idx="196">
                  <c:v>0.28744336779880036</c:v>
                </c:pt>
                <c:pt idx="197">
                  <c:v>0.3279491571325942</c:v>
                </c:pt>
                <c:pt idx="198">
                  <c:v>0.61853104463550279</c:v>
                </c:pt>
                <c:pt idx="199">
                  <c:v>0.22229812213653471</c:v>
                </c:pt>
                <c:pt idx="200">
                  <c:v>0.35098040184090906</c:v>
                </c:pt>
                <c:pt idx="201">
                  <c:v>0.24784574691429703</c:v>
                </c:pt>
                <c:pt idx="202">
                  <c:v>0.34709412991462729</c:v>
                </c:pt>
                <c:pt idx="203">
                  <c:v>0.28254371569423614</c:v>
                </c:pt>
                <c:pt idx="204">
                  <c:v>0.37491628068349508</c:v>
                </c:pt>
                <c:pt idx="205">
                  <c:v>0.32063653632425998</c:v>
                </c:pt>
                <c:pt idx="206">
                  <c:v>0.51088750574067432</c:v>
                </c:pt>
                <c:pt idx="207">
                  <c:v>0.20440457956654443</c:v>
                </c:pt>
                <c:pt idx="208">
                  <c:v>0.18006257035952844</c:v>
                </c:pt>
                <c:pt idx="209">
                  <c:v>0.21552932168966607</c:v>
                </c:pt>
                <c:pt idx="210">
                  <c:v>0.23702323877549075</c:v>
                </c:pt>
                <c:pt idx="211">
                  <c:v>0.23355654585072286</c:v>
                </c:pt>
                <c:pt idx="212">
                  <c:v>0.25565334071393814</c:v>
                </c:pt>
                <c:pt idx="213">
                  <c:v>0.53395922027893794</c:v>
                </c:pt>
                <c:pt idx="214">
                  <c:v>0.57745674071096742</c:v>
                </c:pt>
                <c:pt idx="215">
                  <c:v>0.41288084925485291</c:v>
                </c:pt>
                <c:pt idx="216">
                  <c:v>0.24116075886742722</c:v>
                </c:pt>
                <c:pt idx="217">
                  <c:v>0.26850849858091763</c:v>
                </c:pt>
                <c:pt idx="218">
                  <c:v>0.24461945093167628</c:v>
                </c:pt>
                <c:pt idx="219">
                  <c:v>0.47747197489502374</c:v>
                </c:pt>
                <c:pt idx="220">
                  <c:v>0.39692294023555158</c:v>
                </c:pt>
                <c:pt idx="221">
                  <c:v>0.40511540778799188</c:v>
                </c:pt>
                <c:pt idx="222">
                  <c:v>0.4319162939986092</c:v>
                </c:pt>
                <c:pt idx="223">
                  <c:v>0.20956692649914088</c:v>
                </c:pt>
                <c:pt idx="224">
                  <c:v>0.40476477669224731</c:v>
                </c:pt>
                <c:pt idx="225">
                  <c:v>0.2737688939034888</c:v>
                </c:pt>
                <c:pt idx="226">
                  <c:v>0.26764525729331901</c:v>
                </c:pt>
                <c:pt idx="227">
                  <c:v>0.64711170769232951</c:v>
                </c:pt>
                <c:pt idx="228">
                  <c:v>0.31113668664764971</c:v>
                </c:pt>
                <c:pt idx="229">
                  <c:v>0.24531857584423175</c:v>
                </c:pt>
                <c:pt idx="230">
                  <c:v>0.52605027048063779</c:v>
                </c:pt>
                <c:pt idx="231">
                  <c:v>0.20336483792415588</c:v>
                </c:pt>
                <c:pt idx="232">
                  <c:v>0.19937402734761941</c:v>
                </c:pt>
                <c:pt idx="233">
                  <c:v>0.27197668768140842</c:v>
                </c:pt>
                <c:pt idx="234">
                  <c:v>0.27776690732426679</c:v>
                </c:pt>
                <c:pt idx="235">
                  <c:v>0.41524180236977931</c:v>
                </c:pt>
                <c:pt idx="236">
                  <c:v>0.29588088029407039</c:v>
                </c:pt>
                <c:pt idx="237">
                  <c:v>0.30781219629176787</c:v>
                </c:pt>
                <c:pt idx="238">
                  <c:v>0.36864334680695576</c:v>
                </c:pt>
                <c:pt idx="239">
                  <c:v>0.73719724626198613</c:v>
                </c:pt>
                <c:pt idx="240">
                  <c:v>0.226791518113305</c:v>
                </c:pt>
                <c:pt idx="241">
                  <c:v>0.43312334462027424</c:v>
                </c:pt>
                <c:pt idx="242">
                  <c:v>0.2217751275242959</c:v>
                </c:pt>
                <c:pt idx="243">
                  <c:v>0.17311983460150937</c:v>
                </c:pt>
                <c:pt idx="244">
                  <c:v>0.25728609649460332</c:v>
                </c:pt>
                <c:pt idx="245">
                  <c:v>0.59332783682303891</c:v>
                </c:pt>
                <c:pt idx="246">
                  <c:v>0.34035621634895852</c:v>
                </c:pt>
                <c:pt idx="247">
                  <c:v>0.20508561038873049</c:v>
                </c:pt>
                <c:pt idx="248">
                  <c:v>0.23451529893588227</c:v>
                </c:pt>
                <c:pt idx="249">
                  <c:v>0.39294640519005536</c:v>
                </c:pt>
                <c:pt idx="250">
                  <c:v>0.33803044150019079</c:v>
                </c:pt>
                <c:pt idx="251">
                  <c:v>0.30947651384293945</c:v>
                </c:pt>
                <c:pt idx="252">
                  <c:v>0.45982077577720559</c:v>
                </c:pt>
                <c:pt idx="253">
                  <c:v>0.20450738066647869</c:v>
                </c:pt>
                <c:pt idx="254">
                  <c:v>0.72368353015377529</c:v>
                </c:pt>
                <c:pt idx="255">
                  <c:v>0.31777365974425825</c:v>
                </c:pt>
                <c:pt idx="256">
                  <c:v>0.21584043875375666</c:v>
                </c:pt>
                <c:pt idx="257">
                  <c:v>0.3292006530176364</c:v>
                </c:pt>
                <c:pt idx="258">
                  <c:v>0.41680019053065265</c:v>
                </c:pt>
                <c:pt idx="259">
                  <c:v>0.29228351835626337</c:v>
                </c:pt>
                <c:pt idx="260">
                  <c:v>0.40909646730590249</c:v>
                </c:pt>
                <c:pt idx="261">
                  <c:v>0.31816341032473355</c:v>
                </c:pt>
                <c:pt idx="262">
                  <c:v>0.39736277341924076</c:v>
                </c:pt>
                <c:pt idx="263">
                  <c:v>0.28684379125134535</c:v>
                </c:pt>
                <c:pt idx="264">
                  <c:v>0.31582615051447094</c:v>
                </c:pt>
                <c:pt idx="265">
                  <c:v>0.24314803563300122</c:v>
                </c:pt>
                <c:pt idx="266">
                  <c:v>0.20435609811450769</c:v>
                </c:pt>
                <c:pt idx="267">
                  <c:v>0.27201447175901972</c:v>
                </c:pt>
                <c:pt idx="268">
                  <c:v>0.35950694529143618</c:v>
                </c:pt>
                <c:pt idx="269">
                  <c:v>0.28840004172954814</c:v>
                </c:pt>
                <c:pt idx="270">
                  <c:v>0.3003055581568696</c:v>
                </c:pt>
                <c:pt idx="271">
                  <c:v>0.47290443445044672</c:v>
                </c:pt>
                <c:pt idx="272">
                  <c:v>0.19778136126446072</c:v>
                </c:pt>
                <c:pt idx="273">
                  <c:v>0.38193078187987284</c:v>
                </c:pt>
                <c:pt idx="274">
                  <c:v>0.42833821075438488</c:v>
                </c:pt>
                <c:pt idx="275">
                  <c:v>0.34590642312878189</c:v>
                </c:pt>
                <c:pt idx="276">
                  <c:v>0.4726402789358316</c:v>
                </c:pt>
                <c:pt idx="277">
                  <c:v>0.32905672854067436</c:v>
                </c:pt>
                <c:pt idx="278">
                  <c:v>0.53983349225601807</c:v>
                </c:pt>
                <c:pt idx="279">
                  <c:v>0.36372881493153902</c:v>
                </c:pt>
                <c:pt idx="280">
                  <c:v>0.21940653157072124</c:v>
                </c:pt>
                <c:pt idx="281">
                  <c:v>0.45586944700053744</c:v>
                </c:pt>
                <c:pt idx="282">
                  <c:v>0.33168440911521357</c:v>
                </c:pt>
                <c:pt idx="283">
                  <c:v>0.30888609699958602</c:v>
                </c:pt>
                <c:pt idx="284">
                  <c:v>0.3040891131859132</c:v>
                </c:pt>
                <c:pt idx="285">
                  <c:v>0.27778527677251441</c:v>
                </c:pt>
                <c:pt idx="286">
                  <c:v>0.24809870298170572</c:v>
                </c:pt>
                <c:pt idx="287">
                  <c:v>0.16221394794722066</c:v>
                </c:pt>
                <c:pt idx="288">
                  <c:v>0.19381224539828651</c:v>
                </c:pt>
                <c:pt idx="289">
                  <c:v>0.50003721491246045</c:v>
                </c:pt>
                <c:pt idx="290">
                  <c:v>0.17950289422923818</c:v>
                </c:pt>
                <c:pt idx="291">
                  <c:v>0.5824281648019024</c:v>
                </c:pt>
                <c:pt idx="292">
                  <c:v>0.24824108454741206</c:v>
                </c:pt>
                <c:pt idx="293">
                  <c:v>0.24255286879442139</c:v>
                </c:pt>
                <c:pt idx="294">
                  <c:v>0.37256718918201809</c:v>
                </c:pt>
                <c:pt idx="295">
                  <c:v>0.64565990784267802</c:v>
                </c:pt>
                <c:pt idx="296">
                  <c:v>0.35003306781109172</c:v>
                </c:pt>
                <c:pt idx="297">
                  <c:v>0.47521291237157998</c:v>
                </c:pt>
                <c:pt idx="298">
                  <c:v>0.57884956618425998</c:v>
                </c:pt>
                <c:pt idx="299">
                  <c:v>0.19359073684050382</c:v>
                </c:pt>
                <c:pt idx="300">
                  <c:v>0.60905879423415776</c:v>
                </c:pt>
                <c:pt idx="301">
                  <c:v>0.13119462023377826</c:v>
                </c:pt>
                <c:pt idx="302">
                  <c:v>0.49934292969706096</c:v>
                </c:pt>
                <c:pt idx="303">
                  <c:v>0.37546379165176003</c:v>
                </c:pt>
                <c:pt idx="304">
                  <c:v>0.28090358891536993</c:v>
                </c:pt>
                <c:pt idx="305">
                  <c:v>0.31802288015259783</c:v>
                </c:pt>
                <c:pt idx="306">
                  <c:v>0.21683854455527724</c:v>
                </c:pt>
                <c:pt idx="307">
                  <c:v>0.2382695096091148</c:v>
                </c:pt>
                <c:pt idx="308">
                  <c:v>0.55730550534234746</c:v>
                </c:pt>
                <c:pt idx="309">
                  <c:v>0.42909904369560403</c:v>
                </c:pt>
                <c:pt idx="310">
                  <c:v>0.37513798544042887</c:v>
                </c:pt>
                <c:pt idx="311">
                  <c:v>0.24025655699004528</c:v>
                </c:pt>
                <c:pt idx="312">
                  <c:v>0.18018525266794999</c:v>
                </c:pt>
                <c:pt idx="313">
                  <c:v>0.59412130688369569</c:v>
                </c:pt>
                <c:pt idx="314">
                  <c:v>0.18433096667634347</c:v>
                </c:pt>
                <c:pt idx="315">
                  <c:v>0.23232487043794336</c:v>
                </c:pt>
                <c:pt idx="316">
                  <c:v>0.39313247927815775</c:v>
                </c:pt>
                <c:pt idx="317">
                  <c:v>0.36060412424500543</c:v>
                </c:pt>
                <c:pt idx="318">
                  <c:v>0.12396040938940886</c:v>
                </c:pt>
                <c:pt idx="319">
                  <c:v>0.18414325366819584</c:v>
                </c:pt>
                <c:pt idx="320">
                  <c:v>0.17455874221328954</c:v>
                </c:pt>
                <c:pt idx="321">
                  <c:v>0.57814422171070501</c:v>
                </c:pt>
                <c:pt idx="322">
                  <c:v>0.17087758091270264</c:v>
                </c:pt>
                <c:pt idx="323">
                  <c:v>0.19736570189850092</c:v>
                </c:pt>
                <c:pt idx="324">
                  <c:v>0.39341775433266968</c:v>
                </c:pt>
                <c:pt idx="325">
                  <c:v>0.18661628650559642</c:v>
                </c:pt>
                <c:pt idx="326">
                  <c:v>0.69727709823904205</c:v>
                </c:pt>
                <c:pt idx="327">
                  <c:v>0.70854312624146143</c:v>
                </c:pt>
                <c:pt idx="328">
                  <c:v>0.29251662775516485</c:v>
                </c:pt>
                <c:pt idx="329">
                  <c:v>0.49269918879091229</c:v>
                </c:pt>
                <c:pt idx="330">
                  <c:v>0.32645401910945038</c:v>
                </c:pt>
                <c:pt idx="331">
                  <c:v>0.40503776682411269</c:v>
                </c:pt>
                <c:pt idx="332">
                  <c:v>0.30409442846683421</c:v>
                </c:pt>
                <c:pt idx="333">
                  <c:v>0.51104492720508854</c:v>
                </c:pt>
                <c:pt idx="334">
                  <c:v>0.44653004548510145</c:v>
                </c:pt>
                <c:pt idx="335">
                  <c:v>0.43202881595041487</c:v>
                </c:pt>
                <c:pt idx="336">
                  <c:v>0.27434200375018469</c:v>
                </c:pt>
                <c:pt idx="337">
                  <c:v>0.47257962530075232</c:v>
                </c:pt>
                <c:pt idx="338">
                  <c:v>0.85983021245854774</c:v>
                </c:pt>
                <c:pt idx="339">
                  <c:v>0.95051572704115694</c:v>
                </c:pt>
                <c:pt idx="340">
                  <c:v>0.55187423211331688</c:v>
                </c:pt>
                <c:pt idx="341">
                  <c:v>0.63519937647173519</c:v>
                </c:pt>
                <c:pt idx="342">
                  <c:v>0.72786669456861108</c:v>
                </c:pt>
                <c:pt idx="343">
                  <c:v>0.55115671539186784</c:v>
                </c:pt>
                <c:pt idx="344">
                  <c:v>0.77284509965509018</c:v>
                </c:pt>
                <c:pt idx="345">
                  <c:v>0.86716975340118074</c:v>
                </c:pt>
                <c:pt idx="346">
                  <c:v>0.77190290308058862</c:v>
                </c:pt>
                <c:pt idx="347">
                  <c:v>0.47035377772073883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63386432"/>
        <c:axId val="-863392416"/>
      </c:scatterChart>
      <c:valAx>
        <c:axId val="-863386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 i="1" dirty="0" smtClean="0"/>
                  <a:t>LTI</a:t>
                </a:r>
                <a:endParaRPr lang="es-CL" b="1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863392416"/>
        <c:crosses val="autoZero"/>
        <c:crossBetween val="midCat"/>
      </c:valAx>
      <c:valAx>
        <c:axId val="-86339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L" sz="1400" b="1" i="1" dirty="0" smtClean="0"/>
                  <a:t>PRI</a:t>
                </a:r>
                <a:endParaRPr lang="es-CL" sz="1400" b="1" i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-863386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8ECF5-1385-4FBC-937D-A4703D0D6B25}" type="datetimeFigureOut">
              <a:rPr lang="es-CL" smtClean="0"/>
              <a:t>23-07-2015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7BF2B-B877-465A-B964-21690EF97469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1304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8F288-6D80-4760-8824-F4C046B3A061}" type="datetimeFigureOut">
              <a:rPr lang="es-CL" smtClean="0"/>
              <a:t>23-07-2015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10E11-DF24-4AF2-AB44-AE852AAF6E68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938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more than 20% of the trips on public transport in cities extend for over 15km (Bus Rapid Transit Centre of Excellence, 2012)</a:t>
            </a:r>
            <a:endParaRPr lang="es-CL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(22%)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Guadalajara (24%)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Mexico City (61%)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Bogotá (40%)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Lima (23%)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77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Tener respuesta a que la congestión</a:t>
            </a:r>
            <a:r>
              <a:rPr lang="es-CL" baseline="0" dirty="0" smtClean="0"/>
              <a:t> afecta a la dirección de regreso de los buses.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028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Revisar lo de los cinturones</a:t>
            </a:r>
            <a:r>
              <a:rPr lang="es-CL" baseline="0" dirty="0" smtClean="0"/>
              <a:t> de seguridad</a:t>
            </a:r>
          </a:p>
          <a:p>
            <a:endParaRPr lang="es-CL" baseline="0" dirty="0" smtClean="0"/>
          </a:p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5622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Poner ojo en esta explicación para que queda clara. El ale se perdió acá.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448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8901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Revisar el inglés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832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219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10E11-DF24-4AF2-AB44-AE852AAF6E68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638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5624512"/>
            <a:ext cx="2743200" cy="365125"/>
          </a:xfrm>
        </p:spPr>
        <p:txBody>
          <a:bodyPr/>
          <a:lstStyle>
            <a:lvl1pPr algn="ctr">
              <a:defRPr sz="2000">
                <a:latin typeface="+mj-lt"/>
              </a:defRPr>
            </a:lvl1pPr>
          </a:lstStyle>
          <a:p>
            <a:fld id="{CF25B13C-2671-4E9D-941A-4C852A9834EA}" type="datetime3">
              <a:rPr lang="es-CL" smtClean="0"/>
              <a:t>23/07/15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64320"/>
            <a:ext cx="1228725" cy="1276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597" y="115457"/>
            <a:ext cx="1574075" cy="157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302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E1AB8-B614-4388-856D-EAFE378055D3}" type="datetime3">
              <a:rPr lang="es-CL" smtClean="0"/>
              <a:t>23/07/15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510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702-447E-427C-911A-73B2B83FD5BA}" type="datetime3">
              <a:rPr lang="es-CL" smtClean="0"/>
              <a:t>23/07/15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80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45C2-79A4-47D5-9F1F-C8A4D706BDDF}" type="datetime3">
              <a:rPr lang="es-CL" smtClean="0"/>
              <a:t>23/07/15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178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6375E-F17D-4E18-BB6A-DA5D64E4947F}" type="datetime3">
              <a:rPr lang="es-CL" smtClean="0"/>
              <a:t>23/07/15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6972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CEC13-21FA-4B0F-90FE-869CD716DC81}" type="datetime3">
              <a:rPr lang="es-CL" smtClean="0"/>
              <a:t>23/07/15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85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EFA3-B78E-4DC8-B48F-438C1A932F47}" type="datetime3">
              <a:rPr lang="es-CL" smtClean="0"/>
              <a:t>23/07/15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981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9585D-0BBA-44C4-B196-42CC80B71BBB}" type="datetime3">
              <a:rPr lang="es-CL" smtClean="0"/>
              <a:t>23/07/15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988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3DAC-E9B9-4B90-AA80-88A4A572AC0D}" type="datetime3">
              <a:rPr lang="es-CL" smtClean="0"/>
              <a:t>23/07/15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99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417-FC60-4215-AD79-949CDFF0482E}" type="datetime3">
              <a:rPr lang="es-CL" smtClean="0"/>
              <a:t>23/07/15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304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22B06-A1DD-4024-8436-8FD01BBF9863}" type="datetime3">
              <a:rPr lang="es-CL" smtClean="0"/>
              <a:t>23/07/15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938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0EB5D-BC14-40C9-BC29-D4E72FBA17A9}" type="datetime3">
              <a:rPr lang="es-CL" smtClean="0"/>
              <a:t>23/07/15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45D5-9EA1-4D31-9061-B2B36ABBFDB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46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51978"/>
            <a:ext cx="9144000" cy="2387600"/>
          </a:xfrm>
        </p:spPr>
        <p:txBody>
          <a:bodyPr>
            <a:normAutofit/>
          </a:bodyPr>
          <a:lstStyle/>
          <a:p>
            <a:r>
              <a:rPr lang="es-CL" sz="3600" dirty="0" err="1" smtClean="0"/>
              <a:t>Super</a:t>
            </a:r>
            <a:r>
              <a:rPr lang="es-CL" sz="3600" dirty="0" smtClean="0"/>
              <a:t> </a:t>
            </a:r>
            <a:r>
              <a:rPr lang="es-CL" sz="3600" dirty="0" err="1" smtClean="0"/>
              <a:t>express</a:t>
            </a:r>
            <a:r>
              <a:rPr lang="es-CL" sz="3600" dirty="0" smtClean="0"/>
              <a:t> </a:t>
            </a:r>
            <a:r>
              <a:rPr lang="es-CL" sz="3600" dirty="0" err="1" smtClean="0"/>
              <a:t>services</a:t>
            </a:r>
            <a:r>
              <a:rPr lang="es-CL" sz="3600" dirty="0" smtClean="0"/>
              <a:t> </a:t>
            </a:r>
            <a:r>
              <a:rPr lang="es-CL" sz="3600" dirty="0" err="1" smtClean="0"/>
              <a:t>operated</a:t>
            </a:r>
            <a:r>
              <a:rPr lang="es-CL" sz="3600" dirty="0" smtClean="0"/>
              <a:t> </a:t>
            </a:r>
            <a:r>
              <a:rPr lang="es-CL" sz="3600" dirty="0" err="1" smtClean="0"/>
              <a:t>on</a:t>
            </a:r>
            <a:r>
              <a:rPr lang="es-CL" sz="3600" dirty="0" smtClean="0"/>
              <a:t> </a:t>
            </a:r>
            <a:r>
              <a:rPr lang="es-CL" sz="3600" dirty="0" err="1" smtClean="0"/>
              <a:t>urban</a:t>
            </a:r>
            <a:r>
              <a:rPr lang="es-CL" sz="3600" dirty="0" smtClean="0"/>
              <a:t> </a:t>
            </a:r>
            <a:r>
              <a:rPr lang="es-CL" sz="3600" dirty="0" err="1" smtClean="0"/>
              <a:t>highways</a:t>
            </a:r>
            <a:r>
              <a:rPr lang="es-CL" sz="3600" dirty="0" smtClean="0"/>
              <a:t>: </a:t>
            </a:r>
            <a:r>
              <a:rPr lang="es-CL" sz="3600" dirty="0" err="1" smtClean="0"/>
              <a:t>The</a:t>
            </a:r>
            <a:r>
              <a:rPr lang="es-CL" sz="3600" dirty="0" smtClean="0"/>
              <a:t> </a:t>
            </a:r>
            <a:r>
              <a:rPr lang="es-CL" sz="3600" dirty="0" err="1" smtClean="0"/>
              <a:t>opportunity</a:t>
            </a:r>
            <a:r>
              <a:rPr lang="es-CL" sz="3600" dirty="0" smtClean="0"/>
              <a:t> of a new </a:t>
            </a:r>
            <a:r>
              <a:rPr lang="es-CL" sz="3600" dirty="0" err="1" smtClean="0"/>
              <a:t>metropolitan</a:t>
            </a:r>
            <a:r>
              <a:rPr lang="es-CL" sz="3600" dirty="0" smtClean="0"/>
              <a:t> </a:t>
            </a:r>
            <a:r>
              <a:rPr lang="es-CL" sz="3600" dirty="0" err="1" smtClean="0"/>
              <a:t>transport</a:t>
            </a:r>
            <a:r>
              <a:rPr lang="es-CL" sz="3600" dirty="0" smtClean="0"/>
              <a:t> </a:t>
            </a:r>
            <a:r>
              <a:rPr lang="es-CL" sz="3600" dirty="0" err="1" smtClean="0"/>
              <a:t>mode</a:t>
            </a:r>
            <a:endParaRPr lang="es-CL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31653"/>
            <a:ext cx="9144000" cy="1655762"/>
          </a:xfrm>
        </p:spPr>
        <p:txBody>
          <a:bodyPr>
            <a:normAutofit/>
          </a:bodyPr>
          <a:lstStyle/>
          <a:p>
            <a:r>
              <a:rPr lang="es-CL" sz="2000" dirty="0" smtClean="0"/>
              <a:t>M. </a:t>
            </a:r>
            <a:r>
              <a:rPr lang="es-CL" sz="2000" b="1" dirty="0" smtClean="0"/>
              <a:t>Navarro</a:t>
            </a:r>
            <a:r>
              <a:rPr lang="es-CL" sz="2000" dirty="0" smtClean="0"/>
              <a:t>, J. </a:t>
            </a:r>
            <a:r>
              <a:rPr lang="es-CL" sz="2000" b="1" dirty="0" smtClean="0"/>
              <a:t>Muñoz</a:t>
            </a:r>
            <a:r>
              <a:rPr lang="es-CL" sz="2000" dirty="0" smtClean="0"/>
              <a:t>, C. </a:t>
            </a:r>
            <a:r>
              <a:rPr lang="es-CL" sz="2000" b="1" dirty="0" err="1" smtClean="0"/>
              <a:t>Bucknell</a:t>
            </a:r>
            <a:r>
              <a:rPr lang="es-CL" sz="2000" dirty="0" smtClean="0"/>
              <a:t> &amp; A. </a:t>
            </a:r>
            <a:r>
              <a:rPr lang="es-CL" sz="2000" b="1" dirty="0" smtClean="0"/>
              <a:t>Schmidt</a:t>
            </a:r>
          </a:p>
          <a:p>
            <a:endParaRPr lang="es-CL" sz="2000" b="1" dirty="0"/>
          </a:p>
          <a:p>
            <a:r>
              <a:rPr lang="es-CL" dirty="0" smtClean="0"/>
              <a:t>CASPT</a:t>
            </a:r>
            <a:r>
              <a:rPr lang="es-CL" dirty="0" smtClean="0">
                <a:solidFill>
                  <a:srgbClr val="0070C0"/>
                </a:solidFill>
              </a:rPr>
              <a:t>2015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DE8C-FA0E-4F4B-A259-9865E6A21841}" type="datetime3">
              <a:rPr lang="es-CL" smtClean="0"/>
              <a:t>23/07/15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109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 err="1" smtClean="0"/>
              <a:t>Travel</a:t>
            </a:r>
            <a:r>
              <a:rPr lang="es-CL" sz="4000" dirty="0" smtClean="0"/>
              <a:t> </a:t>
            </a:r>
            <a:r>
              <a:rPr lang="es-CL" sz="4000" dirty="0" err="1" smtClean="0"/>
              <a:t>patterns</a:t>
            </a:r>
            <a:endParaRPr lang="es-CL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10</a:t>
            </a:fld>
            <a:endParaRPr lang="es-CL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2"/>
          <a:stretch/>
        </p:blipFill>
        <p:spPr>
          <a:xfrm>
            <a:off x="6815667" y="1773231"/>
            <a:ext cx="3733233" cy="3686175"/>
          </a:xfrm>
          <a:prstGeom prst="rect">
            <a:avLst/>
          </a:prstGeom>
        </p:spPr>
      </p:pic>
      <p:pic>
        <p:nvPicPr>
          <p:cNvPr id="6" name="Content Placeholder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35"/>
          <a:stretch/>
        </p:blipFill>
        <p:spPr>
          <a:xfrm>
            <a:off x="1677534" y="1773230"/>
            <a:ext cx="3698800" cy="36861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77534" y="1438861"/>
            <a:ext cx="3698800" cy="44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err="1" smtClean="0"/>
              <a:t>Origins</a:t>
            </a:r>
            <a:endParaRPr lang="es-CL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0100" y="1438861"/>
            <a:ext cx="3698800" cy="444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err="1" smtClean="0"/>
              <a:t>Destinations</a:t>
            </a:r>
            <a:endParaRPr lang="es-CL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5598637"/>
            <a:ext cx="10515600" cy="717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/>
              <a:t>We estimated that 26% of the total amount of trips made on the public transport system at peak hours travel more than 20 km in order to reach a destination.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447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Urban highways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11</a:t>
            </a:fld>
            <a:endParaRPr lang="es-CL"/>
          </a:p>
        </p:txBody>
      </p:sp>
      <p:pic>
        <p:nvPicPr>
          <p:cNvPr id="1026" name="Picture 2" descr="http://www.tagchile.cl/porticos/images/autopistas.col-4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/>
          <a:stretch/>
        </p:blipFill>
        <p:spPr bwMode="auto">
          <a:xfrm>
            <a:off x="1142998" y="1690688"/>
            <a:ext cx="423333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21400" y="1825625"/>
            <a:ext cx="5232400" cy="161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/>
              <a:t>Santiago has a network of urban highways extending over 207 km and </a:t>
            </a:r>
            <a:r>
              <a:rPr lang="en-US" sz="2400" dirty="0" smtClean="0">
                <a:solidFill>
                  <a:srgbClr val="00589A"/>
                </a:solidFill>
              </a:rPr>
              <a:t>commercial speeds are close to 60 km/h for buses.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8656"/>
          <a:stretch/>
        </p:blipFill>
        <p:spPr>
          <a:xfrm>
            <a:off x="1046746" y="1825625"/>
            <a:ext cx="4414837" cy="3770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21400" y="3710991"/>
            <a:ext cx="523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At peak hours there is a high level of congestion in one direction, while </a:t>
            </a:r>
            <a:r>
              <a:rPr lang="en-US" sz="2400" dirty="0">
                <a:solidFill>
                  <a:srgbClr val="00589A"/>
                </a:solidFill>
                <a:latin typeface="+mj-lt"/>
              </a:rPr>
              <a:t>in the opposite direction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solidFill>
                  <a:srgbClr val="00589A"/>
                </a:solidFill>
                <a:latin typeface="+mj-lt"/>
              </a:rPr>
              <a:t>there is a considerable sub utilization </a:t>
            </a:r>
            <a:r>
              <a:rPr lang="en-US" sz="2400" dirty="0">
                <a:latin typeface="+mj-lt"/>
              </a:rPr>
              <a:t>of these same roadways.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4434" y="5634525"/>
            <a:ext cx="351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Costanera Norte</a:t>
            </a:r>
            <a:endParaRPr lang="es-CL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61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</a:t>
            </a:r>
            <a:r>
              <a:rPr lang="en-US" sz="4000" dirty="0" smtClean="0"/>
              <a:t>he </a:t>
            </a:r>
            <a:r>
              <a:rPr lang="en-US" sz="4000" dirty="0"/>
              <a:t>public transport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12</a:t>
            </a:fld>
            <a:endParaRPr lang="es-CL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681845"/>
            <a:ext cx="10515600" cy="98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system has an </a:t>
            </a:r>
            <a:r>
              <a:rPr lang="en-US" sz="2400" dirty="0">
                <a:solidFill>
                  <a:srgbClr val="00589A"/>
                </a:solidFill>
              </a:rPr>
              <a:t>integrated </a:t>
            </a:r>
            <a:r>
              <a:rPr lang="en-US" sz="2400" dirty="0" smtClean="0">
                <a:solidFill>
                  <a:srgbClr val="00589A"/>
                </a:solidFill>
              </a:rPr>
              <a:t>fare</a:t>
            </a:r>
            <a:r>
              <a:rPr lang="en-US" sz="2400" dirty="0" smtClean="0"/>
              <a:t> </a:t>
            </a:r>
            <a:r>
              <a:rPr lang="en-US" sz="2400" dirty="0"/>
              <a:t>which includes </a:t>
            </a:r>
            <a:r>
              <a:rPr lang="en-US" sz="2400" dirty="0" smtClean="0"/>
              <a:t>Metro and Buses. This permits the users making two transfers between modes within a period of two hours.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071797" y="2690653"/>
            <a:ext cx="4048406" cy="2681058"/>
            <a:chOff x="2385208" y="2836338"/>
            <a:chExt cx="5620225" cy="34459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88"/>
            <a:stretch/>
          </p:blipFill>
          <p:spPr>
            <a:xfrm>
              <a:off x="4410532" y="2892696"/>
              <a:ext cx="862219" cy="748506"/>
            </a:xfrm>
            <a:prstGeom prst="rect">
              <a:avLst/>
            </a:prstGeom>
          </p:spPr>
        </p:pic>
        <p:pic>
          <p:nvPicPr>
            <p:cNvPr id="1026" name="Picture 2" descr="http://www.casadeacademicos.cl/sites/default/files/styles/imghome/public/tarjeta_bip_del_transantiago.jpg?itok=XXATgDv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83" b="9172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71" r="18722"/>
            <a:stretch/>
          </p:blipFill>
          <p:spPr bwMode="auto">
            <a:xfrm>
              <a:off x="2385208" y="4073442"/>
              <a:ext cx="1274785" cy="97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eft Brace 6"/>
            <p:cNvSpPr/>
            <p:nvPr/>
          </p:nvSpPr>
          <p:spPr>
            <a:xfrm>
              <a:off x="3962401" y="2836338"/>
              <a:ext cx="177800" cy="344593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88"/>
            <a:stretch/>
          </p:blipFill>
          <p:spPr>
            <a:xfrm>
              <a:off x="5922446" y="4150695"/>
              <a:ext cx="862219" cy="7485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65585" y="3005339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6101887" y="3050660"/>
              <a:ext cx="503338" cy="4325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65794" y="3005338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7502095" y="3050660"/>
              <a:ext cx="503338" cy="43257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4589971" y="4311020"/>
              <a:ext cx="503338" cy="43257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7502095" y="4311021"/>
              <a:ext cx="503338" cy="43257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65585" y="4308641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5794" y="4308640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4589971" y="5715510"/>
              <a:ext cx="503338" cy="43257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7502095" y="5715511"/>
              <a:ext cx="503338" cy="4325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65585" y="5713131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65794" y="5713130"/>
              <a:ext cx="575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/>
                <a:t>+</a:t>
              </a:r>
              <a:endParaRPr lang="es-CL" sz="28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58"/>
            <a:stretch/>
          </p:blipFill>
          <p:spPr>
            <a:xfrm>
              <a:off x="6101887" y="5715511"/>
              <a:ext cx="503338" cy="432579"/>
            </a:xfrm>
            <a:prstGeom prst="rect">
              <a:avLst/>
            </a:prstGeom>
          </p:spPr>
        </p:pic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838200" y="5632235"/>
            <a:ext cx="10515600" cy="980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/>
              <a:t>Fares are collected by the transport </a:t>
            </a:r>
            <a:r>
              <a:rPr lang="en-US" sz="2400" dirty="0" smtClean="0"/>
              <a:t>authority, who </a:t>
            </a:r>
            <a:r>
              <a:rPr lang="en-US" sz="2400" dirty="0"/>
              <a:t>makes a </a:t>
            </a:r>
            <a:r>
              <a:rPr lang="en-US" sz="2400" dirty="0">
                <a:solidFill>
                  <a:srgbClr val="00589A"/>
                </a:solidFill>
              </a:rPr>
              <a:t>payment to each </a:t>
            </a:r>
            <a:r>
              <a:rPr lang="en-US" sz="2400" dirty="0" smtClean="0">
                <a:solidFill>
                  <a:srgbClr val="00589A"/>
                </a:solidFill>
              </a:rPr>
              <a:t>operator.</a:t>
            </a:r>
            <a:r>
              <a:rPr lang="en-US" sz="2400" dirty="0" smtClean="0"/>
              <a:t> It represents the </a:t>
            </a:r>
            <a:r>
              <a:rPr lang="en-US" sz="2400" dirty="0" smtClean="0">
                <a:solidFill>
                  <a:srgbClr val="00589A"/>
                </a:solidFill>
              </a:rPr>
              <a:t>financial cost</a:t>
            </a:r>
            <a:r>
              <a:rPr lang="en-US" sz="2400" dirty="0" smtClean="0"/>
              <a:t> of each trip for the system.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0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Bus services on the highway</a:t>
            </a:r>
            <a:br>
              <a:rPr lang="en-US" sz="4000" dirty="0" smtClean="0"/>
            </a:b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Advantages: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Travel time and financial cost</a:t>
            </a:r>
            <a:endParaRPr lang="en-US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13</a:t>
            </a:fld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152" t="1464" r="10040" b="18057"/>
          <a:stretch/>
        </p:blipFill>
        <p:spPr>
          <a:xfrm>
            <a:off x="956733" y="1608667"/>
            <a:ext cx="5063068" cy="4563533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532239" y="3657600"/>
            <a:ext cx="325734" cy="2241755"/>
          </a:xfrm>
          <a:custGeom>
            <a:avLst/>
            <a:gdLst>
              <a:gd name="connsiteX0" fmla="*/ 0 w 325734"/>
              <a:gd name="connsiteY0" fmla="*/ 2241755 h 2241755"/>
              <a:gd name="connsiteX1" fmla="*/ 206477 w 325734"/>
              <a:gd name="connsiteY1" fmla="*/ 1378974 h 2241755"/>
              <a:gd name="connsiteX2" fmla="*/ 294967 w 325734"/>
              <a:gd name="connsiteY2" fmla="*/ 966019 h 2241755"/>
              <a:gd name="connsiteX3" fmla="*/ 324464 w 325734"/>
              <a:gd name="connsiteY3" fmla="*/ 848032 h 2241755"/>
              <a:gd name="connsiteX4" fmla="*/ 317090 w 325734"/>
              <a:gd name="connsiteY4" fmla="*/ 744794 h 2241755"/>
              <a:gd name="connsiteX5" fmla="*/ 287593 w 325734"/>
              <a:gd name="connsiteY5" fmla="*/ 707923 h 2241755"/>
              <a:gd name="connsiteX6" fmla="*/ 191729 w 325734"/>
              <a:gd name="connsiteY6" fmla="*/ 663677 h 2241755"/>
              <a:gd name="connsiteX7" fmla="*/ 176980 w 325734"/>
              <a:gd name="connsiteY7" fmla="*/ 545690 h 2241755"/>
              <a:gd name="connsiteX8" fmla="*/ 162232 w 325734"/>
              <a:gd name="connsiteY8" fmla="*/ 280219 h 2241755"/>
              <a:gd name="connsiteX9" fmla="*/ 147484 w 325734"/>
              <a:gd name="connsiteY9" fmla="*/ 221226 h 2241755"/>
              <a:gd name="connsiteX10" fmla="*/ 103238 w 325734"/>
              <a:gd name="connsiteY10" fmla="*/ 103239 h 2241755"/>
              <a:gd name="connsiteX11" fmla="*/ 95864 w 325734"/>
              <a:gd name="connsiteY11" fmla="*/ 0 h 224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34" h="2241755">
                <a:moveTo>
                  <a:pt x="0" y="2241755"/>
                </a:moveTo>
                <a:cubicBezTo>
                  <a:pt x="78658" y="1916676"/>
                  <a:pt x="157316" y="1591597"/>
                  <a:pt x="206477" y="1378974"/>
                </a:cubicBezTo>
                <a:cubicBezTo>
                  <a:pt x="255638" y="1166351"/>
                  <a:pt x="275303" y="1054509"/>
                  <a:pt x="294967" y="966019"/>
                </a:cubicBezTo>
                <a:cubicBezTo>
                  <a:pt x="314632" y="877529"/>
                  <a:pt x="320777" y="884903"/>
                  <a:pt x="324464" y="848032"/>
                </a:cubicBezTo>
                <a:cubicBezTo>
                  <a:pt x="328151" y="811161"/>
                  <a:pt x="323235" y="768145"/>
                  <a:pt x="317090" y="744794"/>
                </a:cubicBezTo>
                <a:cubicBezTo>
                  <a:pt x="310945" y="721443"/>
                  <a:pt x="308486" y="721442"/>
                  <a:pt x="287593" y="707923"/>
                </a:cubicBezTo>
                <a:cubicBezTo>
                  <a:pt x="266700" y="694404"/>
                  <a:pt x="210164" y="690716"/>
                  <a:pt x="191729" y="663677"/>
                </a:cubicBezTo>
                <a:cubicBezTo>
                  <a:pt x="173294" y="636638"/>
                  <a:pt x="181896" y="609600"/>
                  <a:pt x="176980" y="545690"/>
                </a:cubicBezTo>
                <a:cubicBezTo>
                  <a:pt x="172064" y="481780"/>
                  <a:pt x="167148" y="334296"/>
                  <a:pt x="162232" y="280219"/>
                </a:cubicBezTo>
                <a:cubicBezTo>
                  <a:pt x="157316" y="226142"/>
                  <a:pt x="157316" y="250723"/>
                  <a:pt x="147484" y="221226"/>
                </a:cubicBezTo>
                <a:cubicBezTo>
                  <a:pt x="137652" y="191729"/>
                  <a:pt x="111841" y="140110"/>
                  <a:pt x="103238" y="103239"/>
                </a:cubicBezTo>
                <a:cubicBezTo>
                  <a:pt x="94635" y="66368"/>
                  <a:pt x="95249" y="33184"/>
                  <a:pt x="95864" y="0"/>
                </a:cubicBezTo>
              </a:path>
            </a:pathLst>
          </a:custGeom>
          <a:noFill/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reeform 12"/>
          <p:cNvSpPr/>
          <p:nvPr/>
        </p:nvSpPr>
        <p:spPr>
          <a:xfrm>
            <a:off x="3628103" y="2868561"/>
            <a:ext cx="1541207" cy="796413"/>
          </a:xfrm>
          <a:custGeom>
            <a:avLst/>
            <a:gdLst>
              <a:gd name="connsiteX0" fmla="*/ 0 w 1541207"/>
              <a:gd name="connsiteY0" fmla="*/ 796413 h 796413"/>
              <a:gd name="connsiteX1" fmla="*/ 280220 w 1541207"/>
              <a:gd name="connsiteY1" fmla="*/ 715297 h 796413"/>
              <a:gd name="connsiteX2" fmla="*/ 339213 w 1541207"/>
              <a:gd name="connsiteY2" fmla="*/ 693174 h 796413"/>
              <a:gd name="connsiteX3" fmla="*/ 530942 w 1541207"/>
              <a:gd name="connsiteY3" fmla="*/ 567813 h 796413"/>
              <a:gd name="connsiteX4" fmla="*/ 678426 w 1541207"/>
              <a:gd name="connsiteY4" fmla="*/ 501445 h 796413"/>
              <a:gd name="connsiteX5" fmla="*/ 833284 w 1541207"/>
              <a:gd name="connsiteY5" fmla="*/ 361336 h 796413"/>
              <a:gd name="connsiteX6" fmla="*/ 966020 w 1541207"/>
              <a:gd name="connsiteY6" fmla="*/ 265471 h 796413"/>
              <a:gd name="connsiteX7" fmla="*/ 1047136 w 1541207"/>
              <a:gd name="connsiteY7" fmla="*/ 199104 h 796413"/>
              <a:gd name="connsiteX8" fmla="*/ 1128252 w 1541207"/>
              <a:gd name="connsiteY8" fmla="*/ 140110 h 796413"/>
              <a:gd name="connsiteX9" fmla="*/ 1224116 w 1541207"/>
              <a:gd name="connsiteY9" fmla="*/ 103239 h 796413"/>
              <a:gd name="connsiteX10" fmla="*/ 1541207 w 1541207"/>
              <a:gd name="connsiteY10" fmla="*/ 0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1207" h="796413">
                <a:moveTo>
                  <a:pt x="0" y="796413"/>
                </a:moveTo>
                <a:lnTo>
                  <a:pt x="280220" y="715297"/>
                </a:lnTo>
                <a:cubicBezTo>
                  <a:pt x="336755" y="698091"/>
                  <a:pt x="297426" y="717755"/>
                  <a:pt x="339213" y="693174"/>
                </a:cubicBezTo>
                <a:cubicBezTo>
                  <a:pt x="381000" y="668593"/>
                  <a:pt x="474407" y="599768"/>
                  <a:pt x="530942" y="567813"/>
                </a:cubicBezTo>
                <a:cubicBezTo>
                  <a:pt x="587477" y="535858"/>
                  <a:pt x="628036" y="535858"/>
                  <a:pt x="678426" y="501445"/>
                </a:cubicBezTo>
                <a:cubicBezTo>
                  <a:pt x="728816" y="467032"/>
                  <a:pt x="785352" y="400665"/>
                  <a:pt x="833284" y="361336"/>
                </a:cubicBezTo>
                <a:cubicBezTo>
                  <a:pt x="881216" y="322007"/>
                  <a:pt x="930378" y="292510"/>
                  <a:pt x="966020" y="265471"/>
                </a:cubicBezTo>
                <a:cubicBezTo>
                  <a:pt x="1001662" y="238432"/>
                  <a:pt x="1020097" y="219997"/>
                  <a:pt x="1047136" y="199104"/>
                </a:cubicBezTo>
                <a:cubicBezTo>
                  <a:pt x="1074175" y="178211"/>
                  <a:pt x="1098755" y="156087"/>
                  <a:pt x="1128252" y="140110"/>
                </a:cubicBezTo>
                <a:cubicBezTo>
                  <a:pt x="1157749" y="124133"/>
                  <a:pt x="1155290" y="126591"/>
                  <a:pt x="1224116" y="103239"/>
                </a:cubicBezTo>
                <a:cubicBezTo>
                  <a:pt x="1292942" y="79887"/>
                  <a:pt x="1417074" y="39943"/>
                  <a:pt x="1541207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reeform 13"/>
          <p:cNvSpPr/>
          <p:nvPr/>
        </p:nvSpPr>
        <p:spPr>
          <a:xfrm>
            <a:off x="5110316" y="2485103"/>
            <a:ext cx="73742" cy="383458"/>
          </a:xfrm>
          <a:custGeom>
            <a:avLst/>
            <a:gdLst>
              <a:gd name="connsiteX0" fmla="*/ 73742 w 73742"/>
              <a:gd name="connsiteY0" fmla="*/ 383458 h 383458"/>
              <a:gd name="connsiteX1" fmla="*/ 14749 w 73742"/>
              <a:gd name="connsiteY1" fmla="*/ 265471 h 383458"/>
              <a:gd name="connsiteX2" fmla="*/ 22123 w 73742"/>
              <a:gd name="connsiteY2" fmla="*/ 184355 h 383458"/>
              <a:gd name="connsiteX3" fmla="*/ 29497 w 73742"/>
              <a:gd name="connsiteY3" fmla="*/ 103239 h 383458"/>
              <a:gd name="connsiteX4" fmla="*/ 0 w 73742"/>
              <a:gd name="connsiteY4" fmla="*/ 0 h 38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42" h="383458">
                <a:moveTo>
                  <a:pt x="73742" y="383458"/>
                </a:moveTo>
                <a:cubicBezTo>
                  <a:pt x="48547" y="341056"/>
                  <a:pt x="23352" y="298655"/>
                  <a:pt x="14749" y="265471"/>
                </a:cubicBezTo>
                <a:cubicBezTo>
                  <a:pt x="6146" y="232287"/>
                  <a:pt x="22123" y="184355"/>
                  <a:pt x="22123" y="184355"/>
                </a:cubicBezTo>
                <a:cubicBezTo>
                  <a:pt x="24581" y="157316"/>
                  <a:pt x="33184" y="133965"/>
                  <a:pt x="29497" y="103239"/>
                </a:cubicBezTo>
                <a:cubicBezTo>
                  <a:pt x="25810" y="72513"/>
                  <a:pt x="12905" y="36256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Freeform 15"/>
          <p:cNvSpPr/>
          <p:nvPr/>
        </p:nvSpPr>
        <p:spPr>
          <a:xfrm>
            <a:off x="3554330" y="5545394"/>
            <a:ext cx="1349478" cy="498598"/>
          </a:xfrm>
          <a:custGeom>
            <a:avLst/>
            <a:gdLst>
              <a:gd name="connsiteX0" fmla="*/ 0 w 1349478"/>
              <a:gd name="connsiteY0" fmla="*/ 346587 h 498598"/>
              <a:gd name="connsiteX1" fmla="*/ 567813 w 1349478"/>
              <a:gd name="connsiteY1" fmla="*/ 494071 h 498598"/>
              <a:gd name="connsiteX2" fmla="*/ 929148 w 1349478"/>
              <a:gd name="connsiteY2" fmla="*/ 457200 h 498598"/>
              <a:gd name="connsiteX3" fmla="*/ 1084007 w 1349478"/>
              <a:gd name="connsiteY3" fmla="*/ 420329 h 498598"/>
              <a:gd name="connsiteX4" fmla="*/ 1224116 w 1349478"/>
              <a:gd name="connsiteY4" fmla="*/ 117987 h 498598"/>
              <a:gd name="connsiteX5" fmla="*/ 1349478 w 1349478"/>
              <a:gd name="connsiteY5" fmla="*/ 0 h 49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9478" h="498598">
                <a:moveTo>
                  <a:pt x="0" y="346587"/>
                </a:moveTo>
                <a:cubicBezTo>
                  <a:pt x="206477" y="411111"/>
                  <a:pt x="412955" y="475635"/>
                  <a:pt x="567813" y="494071"/>
                </a:cubicBezTo>
                <a:cubicBezTo>
                  <a:pt x="722671" y="512507"/>
                  <a:pt x="843116" y="469490"/>
                  <a:pt x="929148" y="457200"/>
                </a:cubicBezTo>
                <a:cubicBezTo>
                  <a:pt x="1015180" y="444910"/>
                  <a:pt x="1034846" y="476864"/>
                  <a:pt x="1084007" y="420329"/>
                </a:cubicBezTo>
                <a:cubicBezTo>
                  <a:pt x="1133168" y="363794"/>
                  <a:pt x="1179871" y="188042"/>
                  <a:pt x="1224116" y="117987"/>
                </a:cubicBezTo>
                <a:cubicBezTo>
                  <a:pt x="1268361" y="47932"/>
                  <a:pt x="1308919" y="23966"/>
                  <a:pt x="1349478" y="0"/>
                </a:cubicBez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Freeform 16"/>
          <p:cNvSpPr/>
          <p:nvPr/>
        </p:nvSpPr>
        <p:spPr>
          <a:xfrm>
            <a:off x="4896433" y="3458497"/>
            <a:ext cx="569891" cy="2079522"/>
          </a:xfrm>
          <a:custGeom>
            <a:avLst/>
            <a:gdLst>
              <a:gd name="connsiteX0" fmla="*/ 0 w 569891"/>
              <a:gd name="connsiteY0" fmla="*/ 2079522 h 2079522"/>
              <a:gd name="connsiteX1" fmla="*/ 117987 w 569891"/>
              <a:gd name="connsiteY1" fmla="*/ 1902542 h 2079522"/>
              <a:gd name="connsiteX2" fmla="*/ 154858 w 569891"/>
              <a:gd name="connsiteY2" fmla="*/ 1873045 h 2079522"/>
              <a:gd name="connsiteX3" fmla="*/ 191729 w 569891"/>
              <a:gd name="connsiteY3" fmla="*/ 1659193 h 2079522"/>
              <a:gd name="connsiteX4" fmla="*/ 250723 w 569891"/>
              <a:gd name="connsiteY4" fmla="*/ 1489587 h 2079522"/>
              <a:gd name="connsiteX5" fmla="*/ 368710 w 569891"/>
              <a:gd name="connsiteY5" fmla="*/ 1275735 h 2079522"/>
              <a:gd name="connsiteX6" fmla="*/ 442452 w 569891"/>
              <a:gd name="connsiteY6" fmla="*/ 833284 h 2079522"/>
              <a:gd name="connsiteX7" fmla="*/ 567813 w 569891"/>
              <a:gd name="connsiteY7" fmla="*/ 383458 h 2079522"/>
              <a:gd name="connsiteX8" fmla="*/ 508820 w 569891"/>
              <a:gd name="connsiteY8" fmla="*/ 0 h 2079522"/>
              <a:gd name="connsiteX0" fmla="*/ 0 w 569891"/>
              <a:gd name="connsiteY0" fmla="*/ 2079522 h 2079522"/>
              <a:gd name="connsiteX1" fmla="*/ 87199 w 569891"/>
              <a:gd name="connsiteY1" fmla="*/ 1964117 h 2079522"/>
              <a:gd name="connsiteX2" fmla="*/ 154858 w 569891"/>
              <a:gd name="connsiteY2" fmla="*/ 1873045 h 2079522"/>
              <a:gd name="connsiteX3" fmla="*/ 191729 w 569891"/>
              <a:gd name="connsiteY3" fmla="*/ 1659193 h 2079522"/>
              <a:gd name="connsiteX4" fmla="*/ 250723 w 569891"/>
              <a:gd name="connsiteY4" fmla="*/ 1489587 h 2079522"/>
              <a:gd name="connsiteX5" fmla="*/ 368710 w 569891"/>
              <a:gd name="connsiteY5" fmla="*/ 1275735 h 2079522"/>
              <a:gd name="connsiteX6" fmla="*/ 442452 w 569891"/>
              <a:gd name="connsiteY6" fmla="*/ 833284 h 2079522"/>
              <a:gd name="connsiteX7" fmla="*/ 567813 w 569891"/>
              <a:gd name="connsiteY7" fmla="*/ 383458 h 2079522"/>
              <a:gd name="connsiteX8" fmla="*/ 508820 w 569891"/>
              <a:gd name="connsiteY8" fmla="*/ 0 h 2079522"/>
              <a:gd name="connsiteX0" fmla="*/ 0 w 569891"/>
              <a:gd name="connsiteY0" fmla="*/ 2079522 h 2079522"/>
              <a:gd name="connsiteX1" fmla="*/ 87199 w 569891"/>
              <a:gd name="connsiteY1" fmla="*/ 1964117 h 2079522"/>
              <a:gd name="connsiteX2" fmla="*/ 139464 w 569891"/>
              <a:gd name="connsiteY2" fmla="*/ 1873045 h 2079522"/>
              <a:gd name="connsiteX3" fmla="*/ 191729 w 569891"/>
              <a:gd name="connsiteY3" fmla="*/ 1659193 h 2079522"/>
              <a:gd name="connsiteX4" fmla="*/ 250723 w 569891"/>
              <a:gd name="connsiteY4" fmla="*/ 1489587 h 2079522"/>
              <a:gd name="connsiteX5" fmla="*/ 368710 w 569891"/>
              <a:gd name="connsiteY5" fmla="*/ 1275735 h 2079522"/>
              <a:gd name="connsiteX6" fmla="*/ 442452 w 569891"/>
              <a:gd name="connsiteY6" fmla="*/ 833284 h 2079522"/>
              <a:gd name="connsiteX7" fmla="*/ 567813 w 569891"/>
              <a:gd name="connsiteY7" fmla="*/ 383458 h 2079522"/>
              <a:gd name="connsiteX8" fmla="*/ 508820 w 569891"/>
              <a:gd name="connsiteY8" fmla="*/ 0 h 207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91" h="2079522">
                <a:moveTo>
                  <a:pt x="0" y="2079522"/>
                </a:moveTo>
                <a:cubicBezTo>
                  <a:pt x="46088" y="2008238"/>
                  <a:pt x="63955" y="1998530"/>
                  <a:pt x="87199" y="1964117"/>
                </a:cubicBezTo>
                <a:cubicBezTo>
                  <a:pt x="110443" y="1929704"/>
                  <a:pt x="122042" y="1923865"/>
                  <a:pt x="139464" y="1873045"/>
                </a:cubicBezTo>
                <a:cubicBezTo>
                  <a:pt x="156886" y="1822225"/>
                  <a:pt x="173186" y="1723103"/>
                  <a:pt x="191729" y="1659193"/>
                </a:cubicBezTo>
                <a:cubicBezTo>
                  <a:pt x="210272" y="1595283"/>
                  <a:pt x="221226" y="1553497"/>
                  <a:pt x="250723" y="1489587"/>
                </a:cubicBezTo>
                <a:cubicBezTo>
                  <a:pt x="280220" y="1425677"/>
                  <a:pt x="336755" y="1385119"/>
                  <a:pt x="368710" y="1275735"/>
                </a:cubicBezTo>
                <a:cubicBezTo>
                  <a:pt x="400665" y="1166351"/>
                  <a:pt x="409268" y="981997"/>
                  <a:pt x="442452" y="833284"/>
                </a:cubicBezTo>
                <a:cubicBezTo>
                  <a:pt x="475636" y="684571"/>
                  <a:pt x="556752" y="522338"/>
                  <a:pt x="567813" y="383458"/>
                </a:cubicBezTo>
                <a:cubicBezTo>
                  <a:pt x="578874" y="244578"/>
                  <a:pt x="543847" y="122289"/>
                  <a:pt x="508820" y="0"/>
                </a:cubicBezTo>
              </a:path>
            </a:pathLst>
          </a:custGeom>
          <a:noFill/>
          <a:ln w="38100">
            <a:solidFill>
              <a:srgbClr val="00589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Freeform 17"/>
          <p:cNvSpPr/>
          <p:nvPr/>
        </p:nvSpPr>
        <p:spPr>
          <a:xfrm>
            <a:off x="5119093" y="2508250"/>
            <a:ext cx="292100" cy="946150"/>
          </a:xfrm>
          <a:custGeom>
            <a:avLst/>
            <a:gdLst>
              <a:gd name="connsiteX0" fmla="*/ 292100 w 292100"/>
              <a:gd name="connsiteY0" fmla="*/ 946150 h 946150"/>
              <a:gd name="connsiteX1" fmla="*/ 266700 w 292100"/>
              <a:gd name="connsiteY1" fmla="*/ 730250 h 946150"/>
              <a:gd name="connsiteX2" fmla="*/ 228600 w 292100"/>
              <a:gd name="connsiteY2" fmla="*/ 654050 h 946150"/>
              <a:gd name="connsiteX3" fmla="*/ 139700 w 292100"/>
              <a:gd name="connsiteY3" fmla="*/ 546100 h 946150"/>
              <a:gd name="connsiteX4" fmla="*/ 82550 w 292100"/>
              <a:gd name="connsiteY4" fmla="*/ 406400 h 946150"/>
              <a:gd name="connsiteX5" fmla="*/ 50800 w 292100"/>
              <a:gd name="connsiteY5" fmla="*/ 330200 h 946150"/>
              <a:gd name="connsiteX6" fmla="*/ 19050 w 292100"/>
              <a:gd name="connsiteY6" fmla="*/ 247650 h 946150"/>
              <a:gd name="connsiteX7" fmla="*/ 25400 w 292100"/>
              <a:gd name="connsiteY7" fmla="*/ 114300 h 946150"/>
              <a:gd name="connsiteX8" fmla="*/ 25400 w 292100"/>
              <a:gd name="connsiteY8" fmla="*/ 44450 h 946150"/>
              <a:gd name="connsiteX9" fmla="*/ 0 w 292100"/>
              <a:gd name="connsiteY9" fmla="*/ 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100" h="946150">
                <a:moveTo>
                  <a:pt x="292100" y="946150"/>
                </a:moveTo>
                <a:cubicBezTo>
                  <a:pt x="284691" y="862541"/>
                  <a:pt x="277283" y="778933"/>
                  <a:pt x="266700" y="730250"/>
                </a:cubicBezTo>
                <a:cubicBezTo>
                  <a:pt x="256117" y="681567"/>
                  <a:pt x="249767" y="684742"/>
                  <a:pt x="228600" y="654050"/>
                </a:cubicBezTo>
                <a:cubicBezTo>
                  <a:pt x="207433" y="623358"/>
                  <a:pt x="164042" y="587375"/>
                  <a:pt x="139700" y="546100"/>
                </a:cubicBezTo>
                <a:cubicBezTo>
                  <a:pt x="115358" y="504825"/>
                  <a:pt x="97367" y="442383"/>
                  <a:pt x="82550" y="406400"/>
                </a:cubicBezTo>
                <a:cubicBezTo>
                  <a:pt x="67733" y="370417"/>
                  <a:pt x="61383" y="356658"/>
                  <a:pt x="50800" y="330200"/>
                </a:cubicBezTo>
                <a:cubicBezTo>
                  <a:pt x="40217" y="303742"/>
                  <a:pt x="23283" y="283633"/>
                  <a:pt x="19050" y="247650"/>
                </a:cubicBezTo>
                <a:cubicBezTo>
                  <a:pt x="14817" y="211667"/>
                  <a:pt x="24342" y="148167"/>
                  <a:pt x="25400" y="114300"/>
                </a:cubicBezTo>
                <a:cubicBezTo>
                  <a:pt x="26458" y="80433"/>
                  <a:pt x="29633" y="63500"/>
                  <a:pt x="25400" y="44450"/>
                </a:cubicBezTo>
                <a:cubicBezTo>
                  <a:pt x="21167" y="25400"/>
                  <a:pt x="10583" y="12700"/>
                  <a:pt x="0" y="0"/>
                </a:cubicBezTo>
              </a:path>
            </a:pathLst>
          </a:custGeom>
          <a:noFill/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reeform 20"/>
          <p:cNvSpPr/>
          <p:nvPr/>
        </p:nvSpPr>
        <p:spPr>
          <a:xfrm>
            <a:off x="3555409" y="2519363"/>
            <a:ext cx="1909790" cy="3525440"/>
          </a:xfrm>
          <a:custGeom>
            <a:avLst/>
            <a:gdLst>
              <a:gd name="connsiteX0" fmla="*/ 0 w 1909790"/>
              <a:gd name="connsiteY0" fmla="*/ 3376612 h 3525440"/>
              <a:gd name="connsiteX1" fmla="*/ 495300 w 1909790"/>
              <a:gd name="connsiteY1" fmla="*/ 3509962 h 3525440"/>
              <a:gd name="connsiteX2" fmla="*/ 733425 w 1909790"/>
              <a:gd name="connsiteY2" fmla="*/ 3519487 h 3525440"/>
              <a:gd name="connsiteX3" fmla="*/ 900112 w 1909790"/>
              <a:gd name="connsiteY3" fmla="*/ 3481387 h 3525440"/>
              <a:gd name="connsiteX4" fmla="*/ 990600 w 1909790"/>
              <a:gd name="connsiteY4" fmla="*/ 3481387 h 3525440"/>
              <a:gd name="connsiteX5" fmla="*/ 1071562 w 1909790"/>
              <a:gd name="connsiteY5" fmla="*/ 3471862 h 3525440"/>
              <a:gd name="connsiteX6" fmla="*/ 1119187 w 1909790"/>
              <a:gd name="connsiteY6" fmla="*/ 3381375 h 3525440"/>
              <a:gd name="connsiteX7" fmla="*/ 1200150 w 1909790"/>
              <a:gd name="connsiteY7" fmla="*/ 3181350 h 3525440"/>
              <a:gd name="connsiteX8" fmla="*/ 1309687 w 1909790"/>
              <a:gd name="connsiteY8" fmla="*/ 3038475 h 3525440"/>
              <a:gd name="connsiteX9" fmla="*/ 1466850 w 1909790"/>
              <a:gd name="connsiteY9" fmla="*/ 2843212 h 3525440"/>
              <a:gd name="connsiteX10" fmla="*/ 1514475 w 1909790"/>
              <a:gd name="connsiteY10" fmla="*/ 2647950 h 3525440"/>
              <a:gd name="connsiteX11" fmla="*/ 1581150 w 1909790"/>
              <a:gd name="connsiteY11" fmla="*/ 2443162 h 3525440"/>
              <a:gd name="connsiteX12" fmla="*/ 1695450 w 1909790"/>
              <a:gd name="connsiteY12" fmla="*/ 2276475 h 3525440"/>
              <a:gd name="connsiteX13" fmla="*/ 1747837 w 1909790"/>
              <a:gd name="connsiteY13" fmla="*/ 2052637 h 3525440"/>
              <a:gd name="connsiteX14" fmla="*/ 1771650 w 1909790"/>
              <a:gd name="connsiteY14" fmla="*/ 1776412 h 3525440"/>
              <a:gd name="connsiteX15" fmla="*/ 1881187 w 1909790"/>
              <a:gd name="connsiteY15" fmla="*/ 1457325 h 3525440"/>
              <a:gd name="connsiteX16" fmla="*/ 1909762 w 1909790"/>
              <a:gd name="connsiteY16" fmla="*/ 1262062 h 3525440"/>
              <a:gd name="connsiteX17" fmla="*/ 1885950 w 1909790"/>
              <a:gd name="connsiteY17" fmla="*/ 1052512 h 3525440"/>
              <a:gd name="connsiteX18" fmla="*/ 1857375 w 1909790"/>
              <a:gd name="connsiteY18" fmla="*/ 890587 h 3525440"/>
              <a:gd name="connsiteX19" fmla="*/ 1824037 w 1909790"/>
              <a:gd name="connsiteY19" fmla="*/ 681037 h 3525440"/>
              <a:gd name="connsiteX20" fmla="*/ 1738312 w 1909790"/>
              <a:gd name="connsiteY20" fmla="*/ 576262 h 3525440"/>
              <a:gd name="connsiteX21" fmla="*/ 1671637 w 1909790"/>
              <a:gd name="connsiteY21" fmla="*/ 461962 h 3525440"/>
              <a:gd name="connsiteX22" fmla="*/ 1614487 w 1909790"/>
              <a:gd name="connsiteY22" fmla="*/ 314325 h 3525440"/>
              <a:gd name="connsiteX23" fmla="*/ 1576387 w 1909790"/>
              <a:gd name="connsiteY23" fmla="*/ 228600 h 3525440"/>
              <a:gd name="connsiteX24" fmla="*/ 1585912 w 1909790"/>
              <a:gd name="connsiteY24" fmla="*/ 152400 h 3525440"/>
              <a:gd name="connsiteX25" fmla="*/ 1571625 w 1909790"/>
              <a:gd name="connsiteY25" fmla="*/ 0 h 35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09790" h="3525440">
                <a:moveTo>
                  <a:pt x="0" y="3376612"/>
                </a:moveTo>
                <a:cubicBezTo>
                  <a:pt x="186531" y="3431381"/>
                  <a:pt x="373063" y="3486150"/>
                  <a:pt x="495300" y="3509962"/>
                </a:cubicBezTo>
                <a:cubicBezTo>
                  <a:pt x="617538" y="3533775"/>
                  <a:pt x="665956" y="3524250"/>
                  <a:pt x="733425" y="3519487"/>
                </a:cubicBezTo>
                <a:cubicBezTo>
                  <a:pt x="800894" y="3514725"/>
                  <a:pt x="857250" y="3487737"/>
                  <a:pt x="900112" y="3481387"/>
                </a:cubicBezTo>
                <a:cubicBezTo>
                  <a:pt x="942974" y="3475037"/>
                  <a:pt x="962025" y="3482975"/>
                  <a:pt x="990600" y="3481387"/>
                </a:cubicBezTo>
                <a:cubicBezTo>
                  <a:pt x="1019175" y="3479800"/>
                  <a:pt x="1050131" y="3488531"/>
                  <a:pt x="1071562" y="3471862"/>
                </a:cubicBezTo>
                <a:cubicBezTo>
                  <a:pt x="1092993" y="3455193"/>
                  <a:pt x="1097756" y="3429794"/>
                  <a:pt x="1119187" y="3381375"/>
                </a:cubicBezTo>
                <a:cubicBezTo>
                  <a:pt x="1140618" y="3332956"/>
                  <a:pt x="1168400" y="3238500"/>
                  <a:pt x="1200150" y="3181350"/>
                </a:cubicBezTo>
                <a:cubicBezTo>
                  <a:pt x="1231900" y="3124200"/>
                  <a:pt x="1265237" y="3094831"/>
                  <a:pt x="1309687" y="3038475"/>
                </a:cubicBezTo>
                <a:cubicBezTo>
                  <a:pt x="1354137" y="2982119"/>
                  <a:pt x="1432719" y="2908299"/>
                  <a:pt x="1466850" y="2843212"/>
                </a:cubicBezTo>
                <a:cubicBezTo>
                  <a:pt x="1500981" y="2778124"/>
                  <a:pt x="1495425" y="2714625"/>
                  <a:pt x="1514475" y="2647950"/>
                </a:cubicBezTo>
                <a:cubicBezTo>
                  <a:pt x="1533525" y="2581275"/>
                  <a:pt x="1550988" y="2505074"/>
                  <a:pt x="1581150" y="2443162"/>
                </a:cubicBezTo>
                <a:cubicBezTo>
                  <a:pt x="1611312" y="2381250"/>
                  <a:pt x="1667669" y="2341562"/>
                  <a:pt x="1695450" y="2276475"/>
                </a:cubicBezTo>
                <a:cubicBezTo>
                  <a:pt x="1723231" y="2211388"/>
                  <a:pt x="1735137" y="2135981"/>
                  <a:pt x="1747837" y="2052637"/>
                </a:cubicBezTo>
                <a:cubicBezTo>
                  <a:pt x="1760537" y="1969293"/>
                  <a:pt x="1749425" y="1875631"/>
                  <a:pt x="1771650" y="1776412"/>
                </a:cubicBezTo>
                <a:cubicBezTo>
                  <a:pt x="1793875" y="1677193"/>
                  <a:pt x="1858168" y="1543050"/>
                  <a:pt x="1881187" y="1457325"/>
                </a:cubicBezTo>
                <a:cubicBezTo>
                  <a:pt x="1904206" y="1371600"/>
                  <a:pt x="1908968" y="1329531"/>
                  <a:pt x="1909762" y="1262062"/>
                </a:cubicBezTo>
                <a:cubicBezTo>
                  <a:pt x="1910556" y="1194593"/>
                  <a:pt x="1894681" y="1114424"/>
                  <a:pt x="1885950" y="1052512"/>
                </a:cubicBezTo>
                <a:cubicBezTo>
                  <a:pt x="1877219" y="990600"/>
                  <a:pt x="1867694" y="952500"/>
                  <a:pt x="1857375" y="890587"/>
                </a:cubicBezTo>
                <a:cubicBezTo>
                  <a:pt x="1847056" y="828674"/>
                  <a:pt x="1843881" y="733424"/>
                  <a:pt x="1824037" y="681037"/>
                </a:cubicBezTo>
                <a:cubicBezTo>
                  <a:pt x="1804193" y="628650"/>
                  <a:pt x="1763712" y="612774"/>
                  <a:pt x="1738312" y="576262"/>
                </a:cubicBezTo>
                <a:cubicBezTo>
                  <a:pt x="1712912" y="539750"/>
                  <a:pt x="1692274" y="505618"/>
                  <a:pt x="1671637" y="461962"/>
                </a:cubicBezTo>
                <a:cubicBezTo>
                  <a:pt x="1651000" y="418306"/>
                  <a:pt x="1630362" y="353219"/>
                  <a:pt x="1614487" y="314325"/>
                </a:cubicBezTo>
                <a:cubicBezTo>
                  <a:pt x="1598612" y="275431"/>
                  <a:pt x="1581149" y="255587"/>
                  <a:pt x="1576387" y="228600"/>
                </a:cubicBezTo>
                <a:cubicBezTo>
                  <a:pt x="1571625" y="201613"/>
                  <a:pt x="1586706" y="190500"/>
                  <a:pt x="1585912" y="152400"/>
                </a:cubicBezTo>
                <a:cubicBezTo>
                  <a:pt x="1585118" y="114300"/>
                  <a:pt x="1578371" y="57150"/>
                  <a:pt x="1571625" y="0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8"/>
          <a:stretch/>
        </p:blipFill>
        <p:spPr>
          <a:xfrm>
            <a:off x="3491578" y="4609577"/>
            <a:ext cx="273050" cy="237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8"/>
          <a:stretch/>
        </p:blipFill>
        <p:spPr>
          <a:xfrm>
            <a:off x="4197831" y="2981325"/>
            <a:ext cx="273050" cy="2370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8"/>
          <a:stretch/>
        </p:blipFill>
        <p:spPr>
          <a:xfrm>
            <a:off x="4948816" y="2626450"/>
            <a:ext cx="157111" cy="1350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8"/>
          <a:stretch/>
        </p:blipFill>
        <p:spPr>
          <a:xfrm>
            <a:off x="4363136" y="5733289"/>
            <a:ext cx="273050" cy="2370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8"/>
          <a:stretch/>
        </p:blipFill>
        <p:spPr>
          <a:xfrm>
            <a:off x="5329237" y="4255913"/>
            <a:ext cx="273050" cy="2370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8"/>
          <a:stretch/>
        </p:blipFill>
        <p:spPr>
          <a:xfrm>
            <a:off x="5256536" y="2905788"/>
            <a:ext cx="157111" cy="135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223" y="3773181"/>
            <a:ext cx="262257" cy="27388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825416"/>
              </p:ext>
            </p:extLst>
          </p:nvPr>
        </p:nvGraphicFramePr>
        <p:xfrm>
          <a:off x="6394647" y="2219024"/>
          <a:ext cx="5144208" cy="33263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444208"/>
                <a:gridCol w="900000"/>
                <a:gridCol w="900000"/>
                <a:gridCol w="900000"/>
              </a:tblGrid>
              <a:tr h="665274">
                <a:tc>
                  <a:txBody>
                    <a:bodyPr/>
                    <a:lstStyle/>
                    <a:p>
                      <a:pPr algn="ctr"/>
                      <a:r>
                        <a:rPr lang="es-CL" dirty="0" err="1" smtClean="0"/>
                        <a:t>Trip</a:t>
                      </a:r>
                      <a:r>
                        <a:rPr lang="es-CL" dirty="0" smtClean="0"/>
                        <a:t> at</a:t>
                      </a:r>
                      <a:r>
                        <a:rPr lang="es-CL" baseline="0" dirty="0" smtClean="0"/>
                        <a:t> 7:30 am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3</a:t>
                      </a:r>
                      <a:endParaRPr lang="es-CL" dirty="0"/>
                    </a:p>
                  </a:txBody>
                  <a:tcPr anchor="ctr"/>
                </a:tc>
              </a:tr>
              <a:tr h="665274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Travel</a:t>
                      </a:r>
                      <a:r>
                        <a:rPr lang="es-CL" dirty="0" smtClean="0"/>
                        <a:t> time [min]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58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68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45</a:t>
                      </a:r>
                      <a:endParaRPr lang="es-CL" dirty="0"/>
                    </a:p>
                  </a:txBody>
                  <a:tcPr anchor="ctr"/>
                </a:tc>
              </a:tr>
              <a:tr h="665274">
                <a:tc>
                  <a:txBody>
                    <a:bodyPr/>
                    <a:lstStyle/>
                    <a:p>
                      <a:r>
                        <a:rPr lang="es-CL" dirty="0" smtClean="0"/>
                        <a:t>N°</a:t>
                      </a:r>
                      <a:r>
                        <a:rPr lang="es-CL" baseline="0" dirty="0" smtClean="0"/>
                        <a:t> of </a:t>
                      </a:r>
                      <a:r>
                        <a:rPr lang="es-CL" baseline="0" dirty="0" err="1" smtClean="0"/>
                        <a:t>operators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2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mtClean="0"/>
                        <a:t>1</a:t>
                      </a:r>
                      <a:endParaRPr lang="es-CL"/>
                    </a:p>
                  </a:txBody>
                  <a:tcPr anchor="ctr"/>
                </a:tc>
              </a:tr>
              <a:tr h="665274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Financial</a:t>
                      </a:r>
                      <a:r>
                        <a:rPr lang="es-CL" dirty="0" smtClean="0"/>
                        <a:t> </a:t>
                      </a:r>
                      <a:r>
                        <a:rPr lang="es-CL" dirty="0" err="1" smtClean="0"/>
                        <a:t>cost</a:t>
                      </a:r>
                      <a:r>
                        <a:rPr lang="es-CL" dirty="0" smtClean="0"/>
                        <a:t> [USD/</a:t>
                      </a:r>
                      <a:r>
                        <a:rPr lang="es-CL" dirty="0" err="1" smtClean="0"/>
                        <a:t>pax</a:t>
                      </a:r>
                      <a:r>
                        <a:rPr lang="es-CL" dirty="0" smtClean="0"/>
                        <a:t>]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1.29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1.29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0.96</a:t>
                      </a:r>
                      <a:endParaRPr lang="es-CL" dirty="0"/>
                    </a:p>
                  </a:txBody>
                  <a:tcPr anchor="ctr"/>
                </a:tc>
              </a:tr>
              <a:tr h="665274">
                <a:tc>
                  <a:txBody>
                    <a:bodyPr/>
                    <a:lstStyle/>
                    <a:p>
                      <a:r>
                        <a:rPr lang="es-CL" dirty="0" err="1" smtClean="0"/>
                        <a:t>Fare</a:t>
                      </a:r>
                      <a:r>
                        <a:rPr lang="es-CL" dirty="0" smtClean="0"/>
                        <a:t> [USD/</a:t>
                      </a:r>
                      <a:r>
                        <a:rPr lang="es-CL" dirty="0" err="1" smtClean="0"/>
                        <a:t>pax</a:t>
                      </a:r>
                      <a:r>
                        <a:rPr lang="es-CL" dirty="0" smtClean="0"/>
                        <a:t>]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1.11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1.11</a:t>
                      </a:r>
                      <a:endParaRPr lang="es-C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0.98</a:t>
                      </a:r>
                      <a:endParaRPr lang="es-CL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0634133" y="1709602"/>
            <a:ext cx="1116754" cy="4361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angle 23"/>
          <p:cNvSpPr/>
          <p:nvPr/>
        </p:nvSpPr>
        <p:spPr>
          <a:xfrm>
            <a:off x="9780090" y="1709602"/>
            <a:ext cx="1980354" cy="4361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2235" y="5544583"/>
            <a:ext cx="321940" cy="36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037" y="2137520"/>
            <a:ext cx="32194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5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6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But, also there are some concerns…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886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15</a:t>
            </a:fld>
            <a:endParaRPr lang="es-CL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15162" y="1690688"/>
            <a:ext cx="4338637" cy="4665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/>
              <a:t>When the commercial </a:t>
            </a:r>
            <a:r>
              <a:rPr lang="en-US" sz="2400" dirty="0"/>
              <a:t>speed is close to 60 km/h, any </a:t>
            </a:r>
            <a:r>
              <a:rPr lang="en-US" sz="2400" dirty="0" smtClean="0"/>
              <a:t>collision </a:t>
            </a:r>
            <a:r>
              <a:rPr lang="en-US" sz="2400" dirty="0"/>
              <a:t>has a high probability of resulting in death for those involved (Nilsson, 2004). </a:t>
            </a:r>
            <a:endParaRPr lang="en-US" sz="2400" dirty="0" smtClean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>
                <a:solidFill>
                  <a:srgbClr val="00589A"/>
                </a:solidFill>
              </a:rPr>
              <a:t>T</a:t>
            </a:r>
            <a:r>
              <a:rPr lang="en-US" sz="2400" dirty="0" smtClean="0">
                <a:solidFill>
                  <a:srgbClr val="00589A"/>
                </a:solidFill>
              </a:rPr>
              <a:t>his type of bus becomes inconvenient </a:t>
            </a:r>
            <a:r>
              <a:rPr lang="en-US" sz="2400" dirty="0" smtClean="0"/>
              <a:t>as it does not comply with the minimum safety standards.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Bus services on the highway</a:t>
            </a:r>
            <a:br>
              <a:rPr lang="en-US" sz="4000" dirty="0" smtClean="0"/>
            </a:b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D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isadvantages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Types of buses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199" y="4933710"/>
            <a:ext cx="5453958" cy="888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For example, one of the current type of bus offers seats for only 26% of its total capacity.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80" b="98061" l="2102" r="98949">
                        <a14:foregroundMark x1="15937" y1="16343" x2="36953" y2="27978"/>
                        <a14:foregroundMark x1="70053" y1="45983" x2="88441" y2="55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9"/>
          <a:stretch/>
        </p:blipFill>
        <p:spPr>
          <a:xfrm>
            <a:off x="838199" y="1690688"/>
            <a:ext cx="5453958" cy="31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16</a:t>
            </a:fld>
            <a:endParaRPr lang="es-C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Bus services on the highway</a:t>
            </a:r>
            <a:br>
              <a:rPr lang="en-US" sz="4000" dirty="0" smtClean="0"/>
            </a:b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Disadvantages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Payment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method to bus operators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243473"/>
                <a:ext cx="5058501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400" i="1">
                          <a:latin typeface="Cambria Math" panose="02040503050406030204" pitchFamily="18" charset="0"/>
                        </a:rPr>
                        <m:t>𝑃𝑃𝑇</m:t>
                      </m:r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𝑇𝑅𝑋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sz="2400" i="1">
                          <a:latin typeface="Cambria Math" panose="02040503050406030204" pitchFamily="18" charset="0"/>
                        </a:rPr>
                        <m:t>𝑃𝐾</m:t>
                      </m:r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43473"/>
                <a:ext cx="5058501" cy="491417"/>
              </a:xfrm>
              <a:prstGeom prst="rect">
                <a:avLst/>
              </a:prstGeom>
              <a:blipFill rotWithShape="0"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/>
          <p:cNvSpPr txBox="1">
            <a:spLocks/>
          </p:cNvSpPr>
          <p:nvPr/>
        </p:nvSpPr>
        <p:spPr>
          <a:xfrm>
            <a:off x="838200" y="1823546"/>
            <a:ext cx="1495470" cy="4199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Income</a:t>
            </a:r>
            <a:endParaRPr lang="en-US" sz="2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200" y="3154817"/>
                <a:ext cx="7681856" cy="2424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Income from service </a:t>
                </a:r>
                <a:r>
                  <a:rPr lang="en-US" i="1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period </a:t>
                </a:r>
                <a:r>
                  <a:rPr lang="en-US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[$]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𝑃𝑃𝑇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Payment per transported passenger [$/passenger]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𝑇𝑅𝑋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Transactions or validations of service </a:t>
                </a:r>
                <a:r>
                  <a:rPr lang="en-US" i="1" dirty="0" err="1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period </a:t>
                </a:r>
                <a:r>
                  <a:rPr lang="en-US" i="1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[passenger]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𝑃𝐾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Payment for travelled kilometers [$/km]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Distance of layout of service </a:t>
                </a:r>
                <a:r>
                  <a:rPr lang="en-US" i="1" dirty="0" err="1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solidFill>
                      <a:srgbClr val="00589A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[km]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Frequency of service </a:t>
                </a:r>
                <a:r>
                  <a:rPr lang="en-US" i="1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period </a:t>
                </a:r>
                <a:r>
                  <a:rPr lang="en-US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[departures/h]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CL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  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Duration of the period </a:t>
                </a:r>
                <a:r>
                  <a:rPr lang="en-US" i="1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[h]</a:t>
                </a:r>
                <a:endParaRPr lang="es-CL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54817"/>
                <a:ext cx="7681856" cy="2424766"/>
              </a:xfrm>
              <a:prstGeom prst="rect">
                <a:avLst/>
              </a:prstGeom>
              <a:blipFill rotWithShape="0">
                <a:blip r:embed="rId3"/>
                <a:stretch>
                  <a:fillRect l="-238" t="-252" b="-20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638677" y="2243473"/>
            <a:ext cx="1683945" cy="491417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chemeClr val="tx1"/>
                </a:solidFill>
                <a:latin typeface="+mj-lt"/>
              </a:rPr>
              <a:t>Income</a:t>
            </a:r>
            <a:r>
              <a:rPr lang="es-CL" b="1" dirty="0">
                <a:solidFill>
                  <a:schemeClr val="tx1"/>
                </a:solidFill>
                <a:latin typeface="+mj-lt"/>
              </a:rPr>
              <a:t> per </a:t>
            </a:r>
            <a:r>
              <a:rPr lang="es-CL" b="1" dirty="0" err="1">
                <a:solidFill>
                  <a:schemeClr val="tx1"/>
                </a:solidFill>
                <a:latin typeface="+mj-lt"/>
              </a:rPr>
              <a:t>pax</a:t>
            </a:r>
            <a:endParaRPr lang="es-C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28930" y="2243472"/>
            <a:ext cx="2183394" cy="491418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chemeClr val="tx1"/>
                </a:solidFill>
                <a:latin typeface="+mj-lt"/>
              </a:rPr>
              <a:t>Income</a:t>
            </a:r>
            <a:r>
              <a:rPr lang="es-CL" b="1" dirty="0">
                <a:solidFill>
                  <a:schemeClr val="tx1"/>
                </a:solidFill>
                <a:latin typeface="+mj-lt"/>
              </a:rPr>
              <a:t> per km</a:t>
            </a:r>
          </a:p>
        </p:txBody>
      </p:sp>
    </p:spTree>
    <p:extLst>
      <p:ext uri="{BB962C8B-B14F-4D97-AF65-F5344CB8AC3E}">
        <p14:creationId xmlns:p14="http://schemas.microsoft.com/office/powerpoint/2010/main" val="19772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Analysis of the payment scheme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</a:p>
          <a:p>
            <a:r>
              <a:rPr lang="en-US" dirty="0" smtClean="0"/>
              <a:t>Economic evaluation of current payment scheme</a:t>
            </a:r>
          </a:p>
          <a:p>
            <a:r>
              <a:rPr lang="en-US" dirty="0" smtClean="0"/>
              <a:t>Economic evaluation of the new payment scheme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Definitions</a:t>
            </a:r>
            <a:br>
              <a:rPr lang="en-US" sz="4000" dirty="0"/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Measure of economic attractiveness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Marginal benefit per bus (</a:t>
                </a:r>
                <a:r>
                  <a:rPr lang="en-US" i="1" dirty="0" smtClean="0"/>
                  <a:t>MB</a:t>
                </a:r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r>
                  <a:rPr lang="en-US" sz="2400" dirty="0"/>
                  <a:t>The economic attractiveness of each service </a:t>
                </a:r>
                <a:r>
                  <a:rPr lang="en-US" sz="2400" i="1" dirty="0" err="1"/>
                  <a:t>i</a:t>
                </a:r>
                <a:r>
                  <a:rPr lang="en-US" sz="2400" i="1" dirty="0"/>
                  <a:t> </a:t>
                </a:r>
                <a:r>
                  <a:rPr lang="en-US" sz="2400" dirty="0"/>
                  <a:t>in the period j is defined as the difference between the incomes and the costs divided by the necessary fleet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  <a:endParaRPr lang="es-CL" sz="2400" dirty="0" smtClean="0"/>
              </a:p>
              <a:p>
                <a:pPr marL="0" indent="0">
                  <a:buNone/>
                </a:pPr>
                <a:endParaRPr lang="es-CL" sz="4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𝑀𝐵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𝑃𝑃𝑇</m:t>
                          </m:r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𝑇𝑅𝑋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CL" sz="2000" i="1">
                              <a:latin typeface="Cambria Math" panose="02040503050406030204" pitchFamily="18" charset="0"/>
                            </a:rPr>
                            <m:t>𝑃𝐾</m:t>
                          </m:r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L" sz="2000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CL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s-CL" sz="20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CL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s-CL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CL" dirty="0" smtClean="0"/>
              </a:p>
              <a:p>
                <a:pPr marL="0" indent="0">
                  <a:buNone/>
                </a:pPr>
                <a:endParaRPr lang="es-C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18</a:t>
            </a:fld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2018922" y="3682969"/>
            <a:ext cx="3494638" cy="356479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 smtClean="0">
                <a:solidFill>
                  <a:schemeClr val="tx1"/>
                </a:solidFill>
                <a:latin typeface="+mj-lt"/>
              </a:rPr>
              <a:t>Income</a:t>
            </a:r>
            <a:endParaRPr lang="es-C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1760" y="3682969"/>
            <a:ext cx="5270627" cy="356480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chemeClr val="tx1"/>
                </a:solidFill>
                <a:latin typeface="+mj-lt"/>
              </a:rPr>
              <a:t>Operational</a:t>
            </a:r>
            <a:r>
              <a:rPr lang="es-CL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s-CL" b="1" dirty="0" err="1">
                <a:solidFill>
                  <a:schemeClr val="tx1"/>
                </a:solidFill>
                <a:latin typeface="+mj-lt"/>
              </a:rPr>
              <a:t>cost</a:t>
            </a:r>
            <a:endParaRPr lang="es-C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7735" y="4165333"/>
            <a:ext cx="1620570" cy="325186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chemeClr val="tx1"/>
                </a:solidFill>
                <a:latin typeface="+mj-lt"/>
              </a:rPr>
              <a:t>Fleet</a:t>
            </a:r>
            <a:endParaRPr lang="es-C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55956" y="4164469"/>
            <a:ext cx="1620570" cy="325186"/>
          </a:xfrm>
          <a:prstGeom prst="rect">
            <a:avLst/>
          </a:prstGeom>
          <a:solidFill>
            <a:srgbClr val="FFFFFF">
              <a:alpha val="85098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>
                <a:solidFill>
                  <a:schemeClr val="tx1"/>
                </a:solidFill>
                <a:latin typeface="+mj-lt"/>
              </a:rPr>
              <a:t>Fleet</a:t>
            </a:r>
            <a:endParaRPr lang="es-CL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12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Definitions</a:t>
            </a:r>
            <a:br>
              <a:rPr lang="en-US" sz="4000" dirty="0"/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ypes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of services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6551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rgbClr val="00589A"/>
                </a:solidFill>
              </a:rPr>
              <a:t>Super Express Services (</a:t>
            </a:r>
            <a:r>
              <a:rPr lang="en-US" b="1" i="1" dirty="0" smtClean="0">
                <a:solidFill>
                  <a:srgbClr val="00589A"/>
                </a:solidFill>
              </a:rPr>
              <a:t>SE</a:t>
            </a:r>
            <a:r>
              <a:rPr lang="en-US" dirty="0" smtClean="0">
                <a:solidFill>
                  <a:srgbClr val="00589A"/>
                </a:solidFill>
              </a:rPr>
              <a:t>)</a:t>
            </a:r>
            <a:r>
              <a:rPr lang="en-US" dirty="0" smtClean="0"/>
              <a:t>: Services which connect remote urban origins and destinations in a fast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19</a:t>
            </a:fld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838200" y="3180658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589A"/>
                </a:solidFill>
                <a:latin typeface="+mj-lt"/>
              </a:rPr>
              <a:t>Business Hub Services (</a:t>
            </a:r>
            <a:r>
              <a:rPr lang="en-US" sz="2800" b="1" i="1" dirty="0">
                <a:solidFill>
                  <a:srgbClr val="00589A"/>
                </a:solidFill>
                <a:latin typeface="+mj-lt"/>
              </a:rPr>
              <a:t>BH</a:t>
            </a:r>
            <a:r>
              <a:rPr lang="en-US" sz="2800" dirty="0">
                <a:solidFill>
                  <a:srgbClr val="00589A"/>
                </a:solidFill>
                <a:latin typeface="+mj-lt"/>
              </a:rPr>
              <a:t>)</a:t>
            </a:r>
            <a:r>
              <a:rPr lang="en-US" sz="2800" dirty="0">
                <a:latin typeface="+mj-lt"/>
              </a:rPr>
              <a:t>: Services which cover the business hub of the city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603247"/>
            <a:ext cx="10515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800" dirty="0" smtClean="0">
                <a:solidFill>
                  <a:srgbClr val="00589A"/>
                </a:solidFill>
                <a:latin typeface="+mj-lt"/>
              </a:rPr>
              <a:t>Metro </a:t>
            </a:r>
            <a:r>
              <a:rPr lang="es-CL" sz="2800" dirty="0" err="1">
                <a:solidFill>
                  <a:srgbClr val="00589A"/>
                </a:solidFill>
                <a:latin typeface="+mj-lt"/>
              </a:rPr>
              <a:t>Station</a:t>
            </a:r>
            <a:r>
              <a:rPr lang="es-CL" sz="2800" dirty="0">
                <a:solidFill>
                  <a:srgbClr val="00589A"/>
                </a:solidFill>
                <a:latin typeface="+mj-lt"/>
              </a:rPr>
              <a:t> </a:t>
            </a:r>
            <a:r>
              <a:rPr lang="es-CL" sz="2800" dirty="0" err="1">
                <a:solidFill>
                  <a:srgbClr val="00589A"/>
                </a:solidFill>
                <a:latin typeface="+mj-lt"/>
              </a:rPr>
              <a:t>Services</a:t>
            </a:r>
            <a:r>
              <a:rPr lang="es-CL" sz="2800" dirty="0">
                <a:solidFill>
                  <a:srgbClr val="00589A"/>
                </a:solidFill>
                <a:latin typeface="+mj-lt"/>
              </a:rPr>
              <a:t> (</a:t>
            </a:r>
            <a:r>
              <a:rPr lang="en-US" sz="2800" b="1" i="1" dirty="0">
                <a:solidFill>
                  <a:srgbClr val="00589A"/>
                </a:solidFill>
                <a:latin typeface="+mj-lt"/>
              </a:rPr>
              <a:t>2M</a:t>
            </a:r>
            <a:r>
              <a:rPr lang="es-CL" sz="2800" dirty="0">
                <a:solidFill>
                  <a:srgbClr val="00589A"/>
                </a:solidFill>
                <a:latin typeface="+mj-lt"/>
              </a:rPr>
              <a:t>)</a:t>
            </a:r>
            <a:r>
              <a:rPr lang="es-CL" sz="2800" dirty="0">
                <a:latin typeface="+mj-lt"/>
              </a:rPr>
              <a:t>: </a:t>
            </a:r>
            <a:r>
              <a:rPr lang="en-US" sz="2800" dirty="0">
                <a:latin typeface="+mj-lt"/>
              </a:rPr>
              <a:t>Services which cross 2 or more Metro stations.</a:t>
            </a:r>
            <a:endParaRPr lang="es-CL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957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</a:t>
            </a:fld>
            <a:endParaRPr lang="es-CL"/>
          </a:p>
        </p:txBody>
      </p:sp>
      <p:pic>
        <p:nvPicPr>
          <p:cNvPr id="19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92" y="850505"/>
            <a:ext cx="8164015" cy="51025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28602" y="6077247"/>
            <a:ext cx="1264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589A"/>
                </a:solidFill>
                <a:latin typeface="+mj-lt"/>
              </a:rPr>
              <a:t>C</a:t>
            </a:r>
            <a:r>
              <a:rPr lang="en-US" sz="2400" b="1" dirty="0" smtClean="0">
                <a:solidFill>
                  <a:srgbClr val="00589A"/>
                </a:solidFill>
                <a:latin typeface="+mj-lt"/>
              </a:rPr>
              <a:t>ities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with large metropolitan areas</a:t>
            </a:r>
            <a:r>
              <a:rPr lang="en-US" sz="2400" dirty="0">
                <a:latin typeface="+mj-lt"/>
              </a:rPr>
              <a:t> are present everywhere in the </a:t>
            </a:r>
            <a:r>
              <a:rPr lang="en-US" sz="2400" dirty="0" smtClean="0">
                <a:latin typeface="+mj-lt"/>
              </a:rPr>
              <a:t>world…</a:t>
            </a:r>
            <a:endParaRPr lang="es-C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57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Definitions</a:t>
            </a:r>
            <a:br>
              <a:rPr lang="en-US" sz="4000" dirty="0"/>
            </a:b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Characteristics of the different types of services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36675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en-US" dirty="0" smtClean="0"/>
                  <a:t>Passenger Rotation Index (</a:t>
                </a:r>
                <a:r>
                  <a:rPr lang="en-US" b="1" i="1" dirty="0" smtClean="0">
                    <a:solidFill>
                      <a:srgbClr val="00589A"/>
                    </a:solidFill>
                  </a:rPr>
                  <a:t>PRI</a:t>
                </a:r>
                <a:r>
                  <a:rPr lang="en-US" dirty="0" smtClean="0"/>
                  <a:t>): Number of transactions divided by the maximum load of the service.</a:t>
                </a:r>
              </a:p>
              <a:p>
                <a:pPr marL="0" indent="0">
                  <a:buNone/>
                </a:pPr>
                <a:endParaRPr lang="es-C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𝑃𝑅𝐼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𝑇𝑅𝑋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CL" dirty="0" smtClean="0"/>
              </a:p>
              <a:p>
                <a:pPr marL="0" indent="0">
                  <a:buNone/>
                </a:pPr>
                <a:endParaRPr lang="es-C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366757"/>
              </a:xfrm>
              <a:blipFill rotWithShape="0">
                <a:blip r:embed="rId2"/>
                <a:stretch>
                  <a:fillRect l="-1217" t="-4113" r="-115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20</a:t>
            </a:fld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838200" y="4192382"/>
                <a:ext cx="10515600" cy="25290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bg1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Length of Trip Index (</a:t>
                </a:r>
                <a:r>
                  <a:rPr lang="en-US" b="1" i="1" dirty="0" smtClean="0">
                    <a:solidFill>
                      <a:srgbClr val="00589A"/>
                    </a:solidFill>
                  </a:rPr>
                  <a:t>LTI</a:t>
                </a:r>
                <a:r>
                  <a:rPr lang="en-US" dirty="0" smtClean="0"/>
                  <a:t>): Average distance travelled by users divided by the total length of the service route.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s-CL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𝐿𝑇𝐼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CL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C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192382"/>
                <a:ext cx="10515600" cy="2529093"/>
              </a:xfrm>
              <a:prstGeom prst="rect">
                <a:avLst/>
              </a:prstGeom>
              <a:blipFill rotWithShape="0">
                <a:blip r:embed="rId3"/>
                <a:stretch>
                  <a:fillRect l="-1217" t="-4096" r="-52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0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LTI</a:t>
            </a:r>
            <a:r>
              <a:rPr lang="en-US" sz="4000" dirty="0" smtClean="0"/>
              <a:t> vs </a:t>
            </a:r>
            <a:r>
              <a:rPr lang="en-US" sz="4000" i="1" dirty="0" smtClean="0"/>
              <a:t>PRI</a:t>
            </a:r>
            <a:br>
              <a:rPr lang="en-US" sz="4000" i="1" dirty="0" smtClean="0"/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Scatter plot for all the services of the public transport system</a:t>
            </a:r>
            <a:endParaRPr lang="en-US" sz="4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21</a:t>
            </a:fld>
            <a:endParaRPr lang="es-CL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0812654"/>
              </p:ext>
            </p:extLst>
          </p:nvPr>
        </p:nvGraphicFramePr>
        <p:xfrm>
          <a:off x="1752600" y="1839273"/>
          <a:ext cx="86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014548" y="6181475"/>
            <a:ext cx="2460262" cy="369332"/>
            <a:chOff x="1343026" y="6181475"/>
            <a:chExt cx="2460262" cy="369332"/>
          </a:xfrm>
        </p:grpSpPr>
        <p:sp>
          <p:nvSpPr>
            <p:cNvPr id="3" name="Oval 2"/>
            <p:cNvSpPr/>
            <p:nvPr/>
          </p:nvSpPr>
          <p:spPr>
            <a:xfrm>
              <a:off x="1343026" y="6281491"/>
              <a:ext cx="180000" cy="180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31575" y="6181475"/>
              <a:ext cx="2271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err="1" smtClean="0">
                  <a:latin typeface="+mj-lt"/>
                </a:rPr>
                <a:t>Super</a:t>
              </a:r>
              <a:r>
                <a:rPr lang="es-CL" dirty="0" smtClean="0">
                  <a:latin typeface="+mj-lt"/>
                </a:rPr>
                <a:t> </a:t>
              </a:r>
              <a:r>
                <a:rPr lang="es-CL" dirty="0" err="1" smtClean="0">
                  <a:latin typeface="+mj-lt"/>
                </a:rPr>
                <a:t>express</a:t>
              </a:r>
              <a:r>
                <a:rPr lang="es-CL" dirty="0" smtClean="0">
                  <a:latin typeface="+mj-lt"/>
                </a:rPr>
                <a:t> </a:t>
              </a:r>
              <a:r>
                <a:rPr lang="es-CL" dirty="0" err="1" smtClean="0">
                  <a:latin typeface="+mj-lt"/>
                </a:rPr>
                <a:t>service</a:t>
              </a:r>
              <a:endParaRPr lang="es-CL" dirty="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45749" y="6191901"/>
            <a:ext cx="2445971" cy="369332"/>
            <a:chOff x="1357317" y="6181475"/>
            <a:chExt cx="2445971" cy="369332"/>
          </a:xfrm>
        </p:grpSpPr>
        <p:sp>
          <p:nvSpPr>
            <p:cNvPr id="9" name="Oval 8"/>
            <p:cNvSpPr/>
            <p:nvPr/>
          </p:nvSpPr>
          <p:spPr>
            <a:xfrm>
              <a:off x="1357317" y="6267202"/>
              <a:ext cx="180000" cy="18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31575" y="6181475"/>
              <a:ext cx="2271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>
                  <a:latin typeface="+mj-lt"/>
                </a:rPr>
                <a:t>Business </a:t>
              </a:r>
              <a:r>
                <a:rPr lang="es-CL" dirty="0" err="1" smtClean="0">
                  <a:latin typeface="+mj-lt"/>
                </a:rPr>
                <a:t>hub</a:t>
              </a:r>
              <a:r>
                <a:rPr lang="es-CL" dirty="0" smtClean="0">
                  <a:latin typeface="+mj-lt"/>
                </a:rPr>
                <a:t> </a:t>
              </a:r>
              <a:r>
                <a:rPr lang="es-CL" dirty="0" err="1" smtClean="0">
                  <a:latin typeface="+mj-lt"/>
                </a:rPr>
                <a:t>service</a:t>
              </a:r>
              <a:endParaRPr lang="es-CL" dirty="0"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65477" y="6191901"/>
            <a:ext cx="2445972" cy="369332"/>
            <a:chOff x="1357316" y="6181475"/>
            <a:chExt cx="2445972" cy="369332"/>
          </a:xfrm>
        </p:grpSpPr>
        <p:sp>
          <p:nvSpPr>
            <p:cNvPr id="12" name="Oval 11"/>
            <p:cNvSpPr/>
            <p:nvPr/>
          </p:nvSpPr>
          <p:spPr>
            <a:xfrm>
              <a:off x="1357316" y="626720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1575" y="6181475"/>
              <a:ext cx="2271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>
                  <a:latin typeface="+mj-lt"/>
                </a:rPr>
                <a:t>Metro </a:t>
              </a:r>
              <a:r>
                <a:rPr lang="es-CL" dirty="0" err="1" smtClean="0">
                  <a:latin typeface="+mj-lt"/>
                </a:rPr>
                <a:t>stations</a:t>
              </a:r>
              <a:r>
                <a:rPr lang="es-CL" dirty="0" smtClean="0">
                  <a:latin typeface="+mj-lt"/>
                </a:rPr>
                <a:t> </a:t>
              </a:r>
              <a:r>
                <a:rPr lang="es-CL" dirty="0" err="1" smtClean="0">
                  <a:latin typeface="+mj-lt"/>
                </a:rPr>
                <a:t>service</a:t>
              </a:r>
              <a:endParaRPr lang="es-CL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9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evaluation of </a:t>
            </a:r>
            <a:r>
              <a:rPr lang="en-US" sz="4000" b="1" dirty="0">
                <a:solidFill>
                  <a:srgbClr val="00589A"/>
                </a:solidFill>
              </a:rPr>
              <a:t>current payment 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22</a:t>
            </a:fld>
            <a:endParaRPr lang="es-CL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199" y="1823546"/>
            <a:ext cx="10597179" cy="898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/>
              <a:t>Using the passenger rotation index (</a:t>
            </a:r>
            <a:r>
              <a:rPr lang="en-US" sz="2400" i="1" dirty="0" smtClean="0"/>
              <a:t>PRI</a:t>
            </a:r>
            <a:r>
              <a:rPr lang="en-US" sz="2400" dirty="0" smtClean="0"/>
              <a:t>), we can rewrite the income formula of a given service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in a same period </a:t>
            </a:r>
            <a:r>
              <a:rPr lang="en-US" sz="2400" i="1" dirty="0" smtClean="0"/>
              <a:t>j</a:t>
            </a:r>
            <a:r>
              <a:rPr lang="en-US" sz="2400" dirty="0" smtClean="0"/>
              <a:t> </a:t>
            </a:r>
            <a:endParaRPr lang="en-US" sz="2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199" y="2854543"/>
                <a:ext cx="6108595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2400" i="1">
                          <a:latin typeface="Cambria Math" panose="02040503050406030204" pitchFamily="18" charset="0"/>
                        </a:rPr>
                        <m:t>𝑃𝑃𝑇</m:t>
                      </m:r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𝑃𝑅𝐼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sz="2400" i="1">
                          <a:latin typeface="Cambria Math" panose="02040503050406030204" pitchFamily="18" charset="0"/>
                        </a:rPr>
                        <m:t>𝑃𝐾</m:t>
                      </m:r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854543"/>
                <a:ext cx="6108595" cy="491417"/>
              </a:xfrm>
              <a:prstGeom prst="rect">
                <a:avLst/>
              </a:prstGeom>
              <a:blipFill rotWithShape="0">
                <a:blip r:embed="rId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838199" y="3640878"/>
            <a:ext cx="10597179" cy="496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/>
              <a:t>Therefore, the marginal </a:t>
            </a:r>
            <a:r>
              <a:rPr lang="en-US" sz="2400" dirty="0"/>
              <a:t>benefit per </a:t>
            </a:r>
            <a:r>
              <a:rPr lang="en-US" sz="2400" dirty="0" smtClean="0"/>
              <a:t>bus is:</a:t>
            </a:r>
            <a:endParaRPr lang="en-US" sz="22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8199" y="4313080"/>
                <a:ext cx="8753139" cy="1046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𝑀𝐵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endChr m:val=""/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s-CL" sz="2400" i="0">
                          <a:latin typeface="Cambria Math" panose="02040503050406030204" pitchFamily="18" charset="0"/>
                        </a:rPr>
                        <m:t>)∗</m:t>
                      </m:r>
                      <m:d>
                        <m:d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CL" sz="2400" i="1">
                                  <a:latin typeface="Cambria Math" panose="02040503050406030204" pitchFamily="18" charset="0"/>
                                </a:rPr>
                                <m:t>𝑃𝑃𝑇</m:t>
                              </m:r>
                              <m:r>
                                <a:rPr lang="es-CL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CL" sz="2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s-CL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𝑃𝑅𝐼</m:t>
                                  </m:r>
                                </m:e>
                                <m:sub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s-CL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𝑃𝐾</m:t>
                          </m:r>
                          <m:r>
                            <a:rPr lang="es-CL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s-CL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CL" sz="24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CL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s-CL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313080"/>
                <a:ext cx="8753139" cy="10468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985211" y="4584036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Oval 8"/>
          <p:cNvSpPr/>
          <p:nvPr/>
        </p:nvSpPr>
        <p:spPr>
          <a:xfrm>
            <a:off x="4944768" y="4296525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Oval 9"/>
          <p:cNvSpPr/>
          <p:nvPr/>
        </p:nvSpPr>
        <p:spPr>
          <a:xfrm>
            <a:off x="4270770" y="4786627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85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evaluation of </a:t>
            </a:r>
            <a:r>
              <a:rPr lang="en-US" sz="4000" b="1" dirty="0">
                <a:solidFill>
                  <a:srgbClr val="00589A"/>
                </a:solidFill>
              </a:rPr>
              <a:t>current payment </a:t>
            </a:r>
            <a:r>
              <a:rPr lang="en-US" sz="4000" b="1" dirty="0" smtClean="0">
                <a:solidFill>
                  <a:srgbClr val="00589A"/>
                </a:solidFill>
              </a:rPr>
              <a:t>scheme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Comparison of marginal benefit per bus </a:t>
            </a:r>
            <a:endParaRPr lang="es-CL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23</a:t>
            </a:fld>
            <a:endParaRPr lang="es-CL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4923293"/>
              </p:ext>
            </p:extLst>
          </p:nvPr>
        </p:nvGraphicFramePr>
        <p:xfrm>
          <a:off x="1770707" y="1870893"/>
          <a:ext cx="86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839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evaluation of </a:t>
            </a:r>
            <a:r>
              <a:rPr lang="en-US" sz="4000" b="1" dirty="0">
                <a:solidFill>
                  <a:srgbClr val="00589A"/>
                </a:solidFill>
              </a:rPr>
              <a:t>current payment scheme</a:t>
            </a:r>
            <a:endParaRPr lang="es-CL" sz="4000" b="1" dirty="0">
              <a:solidFill>
                <a:srgbClr val="00589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954605"/>
              </a:xfrm>
            </p:spPr>
            <p:txBody>
              <a:bodyPr/>
              <a:lstStyle/>
              <a:p>
                <a:pPr marL="0" lvl="0" indent="0">
                  <a:buNone/>
                </a:pPr>
                <a:r>
                  <a:rPr lang="en-US" sz="2400" dirty="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Route </a:t>
                </a:r>
                <a:r>
                  <a:rPr lang="en-US" sz="2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distance where the marginal benefit per bus of a SE type service is equivalent to that of a BH service, and to a 2M type service. </a:t>
                </a:r>
                <a:endParaRPr lang="es-CL" sz="2400" dirty="0"/>
              </a:p>
              <a:p>
                <a:pPr marL="0" indent="0">
                  <a:buNone/>
                </a:pPr>
                <a:endParaRPr lang="es-CL" sz="24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𝑃𝑃𝑇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𝑅𝐼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𝑃𝐾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d>
                            <m:d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𝑆𝐸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𝑆𝐸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es-CL" sz="2400" dirty="0" smtClean="0"/>
              </a:p>
              <a:p>
                <a:endParaRPr lang="es-CL" dirty="0"/>
              </a:p>
              <a:p>
                <a:endParaRPr lang="es-C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954605"/>
              </a:xfrm>
              <a:blipFill rotWithShape="0">
                <a:blip r:embed="rId2"/>
                <a:stretch>
                  <a:fillRect l="-928" t="-2887" r="-348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24</a:t>
            </a:fld>
            <a:endParaRPr lang="es-CL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4092391"/>
                  </p:ext>
                </p:extLst>
              </p:nvPr>
            </p:nvGraphicFramePr>
            <p:xfrm>
              <a:off x="3445891" y="4563662"/>
              <a:ext cx="5164709" cy="1261872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626108"/>
                    <a:gridCol w="1183767"/>
                    <a:gridCol w="1177417"/>
                    <a:gridCol w="1177417"/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s-CL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Distance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s-CL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effectLst/>
                              <a:latin typeface="+mj-lt"/>
                            </a:rPr>
                            <a:t> [km]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s-CL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Bus Type A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Bus Type B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+mj-lt"/>
                            </a:rPr>
                            <a:t>Bus Type C</a:t>
                          </a:r>
                          <a:endParaRPr lang="es-CL" sz="2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CL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𝑀𝐵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𝑆𝐸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CL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𝑀𝐵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CL" sz="2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81.4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166.1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320.8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CL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𝑀𝐵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𝑆𝐸</m:t>
                                    </m:r>
                                  </m:sub>
                                </m:sSub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CL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𝑀𝐵</m:t>
                                    </m:r>
                                  </m:e>
                                  <m:sub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CL" sz="24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125.1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255.3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493.2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4092391"/>
                  </p:ext>
                </p:extLst>
              </p:nvPr>
            </p:nvGraphicFramePr>
            <p:xfrm>
              <a:off x="3445891" y="4563662"/>
              <a:ext cx="5164709" cy="1261872"/>
            </p:xfrm>
            <a:graphic>
              <a:graphicData uri="http://schemas.openxmlformats.org/drawingml/2006/table">
                <a:tbl>
                  <a:tblPr firstRow="1" firstCol="1" bandRow="1">
                    <a:tableStyleId>{C083E6E3-FA7D-4D7B-A595-EF9225AFEA82}</a:tableStyleId>
                  </a:tblPr>
                  <a:tblGrid>
                    <a:gridCol w="1626108"/>
                    <a:gridCol w="1183767"/>
                    <a:gridCol w="1177417"/>
                    <a:gridCol w="1177417"/>
                  </a:tblGrid>
                  <a:tr h="3154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s-CL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3"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l="-45955" t="-15385" r="-172" b="-33846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/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s-CL" sz="2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Bus Type A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Bus Type B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+mj-lt"/>
                            </a:rPr>
                            <a:t>Bus Type C</a:t>
                          </a:r>
                          <a:endParaRPr lang="es-CL" sz="2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t="-215385" r="-217978" b="-1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81.4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166.1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+mj-lt"/>
                            </a:rPr>
                            <a:t>320.8</a:t>
                          </a:r>
                          <a:endParaRPr lang="es-CL" sz="2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15468">
                    <a:tc>
                      <a:txBody>
                        <a:bodyPr/>
                        <a:lstStyle/>
                        <a:p>
                          <a:endParaRPr lang="es-CL"/>
                        </a:p>
                      </a:txBody>
                      <a:tcPr marL="68580" marR="68580" marT="0" marB="0">
                        <a:blipFill rotWithShape="0">
                          <a:blip r:embed="rId3"/>
                          <a:stretch>
                            <a:fillRect t="-315385" r="-217978" b="-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125.1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255.3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+mj-lt"/>
                            </a:rPr>
                            <a:t>493.2</a:t>
                          </a:r>
                          <a:endParaRPr lang="es-CL" sz="24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Rectangle 5"/>
          <p:cNvSpPr/>
          <p:nvPr/>
        </p:nvSpPr>
        <p:spPr>
          <a:xfrm>
            <a:off x="5100638" y="5200650"/>
            <a:ext cx="3509962" cy="614363"/>
          </a:xfrm>
          <a:prstGeom prst="rect">
            <a:avLst/>
          </a:prstGeom>
          <a:noFill/>
          <a:ln w="28575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5669748" y="5863958"/>
            <a:ext cx="23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+mj-lt"/>
              </a:rPr>
              <a:t>Long </a:t>
            </a:r>
            <a:r>
              <a:rPr lang="es-CL" dirty="0" err="1" smtClean="0">
                <a:latin typeface="+mj-lt"/>
              </a:rPr>
              <a:t>route</a:t>
            </a:r>
            <a:r>
              <a:rPr lang="es-CL" dirty="0" smtClean="0">
                <a:latin typeface="+mj-lt"/>
              </a:rPr>
              <a:t> </a:t>
            </a:r>
            <a:r>
              <a:rPr lang="es-CL" dirty="0" err="1" smtClean="0">
                <a:latin typeface="+mj-lt"/>
              </a:rPr>
              <a:t>distances</a:t>
            </a:r>
            <a:r>
              <a:rPr lang="es-CL" dirty="0" smtClean="0">
                <a:latin typeface="+mj-lt"/>
              </a:rPr>
              <a:t>!</a:t>
            </a:r>
            <a:endParaRPr lang="es-C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84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evaluation of </a:t>
            </a:r>
            <a:r>
              <a:rPr lang="en-US" sz="4000" dirty="0" smtClean="0"/>
              <a:t>the </a:t>
            </a:r>
            <a:r>
              <a:rPr lang="en-US" sz="4000" b="1" dirty="0" smtClean="0">
                <a:solidFill>
                  <a:srgbClr val="00589A"/>
                </a:solidFill>
              </a:rPr>
              <a:t>new </a:t>
            </a:r>
            <a:r>
              <a:rPr lang="en-US" sz="4000" b="1" dirty="0">
                <a:solidFill>
                  <a:srgbClr val="00589A"/>
                </a:solidFill>
              </a:rPr>
              <a:t>payment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 smtClean="0"/>
                  <a:t>Including the length of trip index (</a:t>
                </a:r>
                <a:r>
                  <a:rPr lang="en-US" sz="2400" i="1" dirty="0"/>
                  <a:t>LTI</a:t>
                </a:r>
                <a:r>
                  <a:rPr lang="en-US" sz="2400" dirty="0" smtClean="0"/>
                  <a:t>), we can propose a new payment formula for a service </a:t>
                </a:r>
                <a:r>
                  <a:rPr lang="en-US" sz="2400" i="1" dirty="0" err="1" smtClean="0"/>
                  <a:t>i</a:t>
                </a:r>
                <a:r>
                  <a:rPr lang="en-US" sz="2400" dirty="0" smtClean="0"/>
                  <a:t> in a same period </a:t>
                </a:r>
                <a:r>
                  <a:rPr lang="en-US" sz="2400" i="1" dirty="0" smtClean="0"/>
                  <a:t>j.</a:t>
                </a:r>
              </a:p>
              <a:p>
                <a:pPr marL="0" indent="0">
                  <a:buNone/>
                </a:pPr>
                <a:endParaRPr lang="en-US" sz="2400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𝑃𝑃𝑇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𝑃𝑅𝐼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𝐿𝑇𝐼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𝑃𝐾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i="1" dirty="0" smtClean="0"/>
              </a:p>
              <a:p>
                <a:pPr marL="0" indent="0">
                  <a:buNone/>
                </a:pPr>
                <a:endParaRPr lang="es-CL" sz="2400" i="1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As  in </a:t>
                </a:r>
                <a:r>
                  <a:rPr lang="en-US" sz="2400" dirty="0"/>
                  <a:t>the previous section, the marginal benefit per bus is expressed </a:t>
                </a:r>
                <a:r>
                  <a:rPr lang="en-US" sz="2400" dirty="0" smtClean="0"/>
                  <a:t>as follows:</a:t>
                </a:r>
                <a:endParaRPr lang="es-CL" sz="2400" dirty="0"/>
              </a:p>
              <a:p>
                <a:pPr marL="0" indent="0">
                  <a:buNone/>
                </a:pPr>
                <a:endParaRPr lang="es-CL" sz="2400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𝑀𝐵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𝑃𝑃𝑇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𝑃𝑅𝐼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𝐿𝑇𝐼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𝑃𝐾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s-CL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CL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CL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s-CL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1961" r="-46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25</a:t>
            </a:fld>
            <a:endParaRPr lang="es-CL"/>
          </a:p>
        </p:txBody>
      </p:sp>
      <p:sp>
        <p:nvSpPr>
          <p:cNvPr id="5" name="Oval 4"/>
          <p:cNvSpPr/>
          <p:nvPr/>
        </p:nvSpPr>
        <p:spPr>
          <a:xfrm>
            <a:off x="1997243" y="5161551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Oval 5"/>
          <p:cNvSpPr/>
          <p:nvPr/>
        </p:nvSpPr>
        <p:spPr>
          <a:xfrm>
            <a:off x="4832685" y="5161551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Oval 7"/>
          <p:cNvSpPr/>
          <p:nvPr/>
        </p:nvSpPr>
        <p:spPr>
          <a:xfrm>
            <a:off x="5826000" y="5161551"/>
            <a:ext cx="540000" cy="540000"/>
          </a:xfrm>
          <a:prstGeom prst="ellipse">
            <a:avLst/>
          </a:prstGeom>
          <a:noFill/>
          <a:ln w="19050">
            <a:solidFill>
              <a:srgbClr val="00589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504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evaluation of the </a:t>
            </a:r>
            <a:r>
              <a:rPr lang="en-US" sz="4000" b="1" dirty="0">
                <a:solidFill>
                  <a:srgbClr val="00589A"/>
                </a:solidFill>
              </a:rPr>
              <a:t>new payment scheme</a:t>
            </a:r>
            <a:endParaRPr lang="es-CL" sz="4000" b="1" dirty="0">
              <a:solidFill>
                <a:srgbClr val="0058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26</a:t>
            </a:fld>
            <a:endParaRPr lang="es-CL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937543"/>
              </p:ext>
            </p:extLst>
          </p:nvPr>
        </p:nvGraphicFramePr>
        <p:xfrm>
          <a:off x="1770707" y="1762251"/>
          <a:ext cx="86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29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Conclusions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  <a:p>
            <a:r>
              <a:rPr lang="en-US" dirty="0" smtClean="0"/>
              <a:t>Lessons</a:t>
            </a:r>
          </a:p>
          <a:p>
            <a:r>
              <a:rPr lang="en-US" dirty="0" smtClean="0"/>
              <a:t>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Summary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382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The growing </a:t>
            </a:r>
            <a:r>
              <a:rPr lang="en-US" sz="2400" dirty="0">
                <a:solidFill>
                  <a:srgbClr val="00589A"/>
                </a:solidFill>
              </a:rPr>
              <a:t>expansion of cities</a:t>
            </a:r>
            <a:r>
              <a:rPr lang="en-US" sz="2400" dirty="0"/>
              <a:t> has </a:t>
            </a:r>
            <a:r>
              <a:rPr lang="en-US" sz="2400" dirty="0" smtClean="0"/>
              <a:t>promoted </a:t>
            </a:r>
            <a:r>
              <a:rPr lang="en-US" sz="2400" dirty="0"/>
              <a:t>an increase in the number of </a:t>
            </a:r>
            <a:r>
              <a:rPr lang="en-US" sz="2400" dirty="0">
                <a:solidFill>
                  <a:srgbClr val="00589A"/>
                </a:solidFill>
              </a:rPr>
              <a:t>long trips</a:t>
            </a:r>
            <a:r>
              <a:rPr lang="en-US" sz="2400" dirty="0" smtClean="0"/>
              <a:t>.</a:t>
            </a:r>
          </a:p>
          <a:p>
            <a:pPr algn="just"/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28</a:t>
            </a:fld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62" y="3048047"/>
            <a:ext cx="1964399" cy="1964399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7"/>
          <a:stretch/>
        </p:blipFill>
        <p:spPr>
          <a:xfrm>
            <a:off x="2927674" y="3420582"/>
            <a:ext cx="2065602" cy="1705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95" y="3299666"/>
            <a:ext cx="1270000" cy="127000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7"/>
          <a:stretch/>
        </p:blipFill>
        <p:spPr>
          <a:xfrm>
            <a:off x="2877979" y="2974390"/>
            <a:ext cx="2642071" cy="2181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3"/>
          <a:stretch/>
        </p:blipFill>
        <p:spPr>
          <a:xfrm>
            <a:off x="5759562" y="3696755"/>
            <a:ext cx="846667" cy="7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7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Summary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dirty="0" smtClean="0">
                <a:solidFill>
                  <a:srgbClr val="00589A"/>
                </a:solidFill>
              </a:rPr>
              <a:t>Fare </a:t>
            </a:r>
            <a:r>
              <a:rPr lang="en-US" sz="2400" dirty="0">
                <a:solidFill>
                  <a:srgbClr val="00589A"/>
                </a:solidFill>
              </a:rPr>
              <a:t>integration </a:t>
            </a:r>
            <a:r>
              <a:rPr lang="en-US" sz="2400" dirty="0" smtClean="0">
                <a:solidFill>
                  <a:srgbClr val="00589A"/>
                </a:solidFill>
              </a:rPr>
              <a:t>and urban highways </a:t>
            </a:r>
            <a:r>
              <a:rPr lang="en-US" sz="2400" dirty="0" smtClean="0"/>
              <a:t>allow </a:t>
            </a:r>
            <a:r>
              <a:rPr lang="en-US" sz="2400" dirty="0"/>
              <a:t>approaching the different transport modes with network logic and combining them to deliver better alternatives for </a:t>
            </a:r>
            <a:r>
              <a:rPr lang="en-US" sz="2400" dirty="0" smtClean="0"/>
              <a:t>users.</a:t>
            </a:r>
          </a:p>
          <a:p>
            <a:pPr algn="just"/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29</a:t>
            </a:fld>
            <a:endParaRPr lang="es-CL"/>
          </a:p>
        </p:txBody>
      </p:sp>
      <p:pic>
        <p:nvPicPr>
          <p:cNvPr id="5" name="Picture 2" descr="http://www.tagchile.cl/porticos/images/autopistas.col-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3"/>
          <a:stretch/>
        </p:blipFill>
        <p:spPr bwMode="auto">
          <a:xfrm>
            <a:off x="6381752" y="3015023"/>
            <a:ext cx="3090863" cy="317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asadeacademicos.cl/sites/default/files/styles/imghome/public/tarjeta_bip_del_transantiago.jpg?itok=XXATgDv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3" b="9172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8722"/>
          <a:stretch/>
        </p:blipFill>
        <p:spPr bwMode="auto">
          <a:xfrm>
            <a:off x="3271840" y="3653164"/>
            <a:ext cx="1700212" cy="139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95900" y="3610300"/>
            <a:ext cx="102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 smtClean="0"/>
              <a:t>+</a:t>
            </a:r>
            <a:endParaRPr lang="es-CL" sz="7200" dirty="0"/>
          </a:p>
        </p:txBody>
      </p:sp>
    </p:spTree>
    <p:extLst>
      <p:ext uri="{BB962C8B-B14F-4D97-AF65-F5344CB8AC3E}">
        <p14:creationId xmlns:p14="http://schemas.microsoft.com/office/powerpoint/2010/main" val="9233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3</a:t>
            </a:fld>
            <a:endParaRPr lang="es-CL"/>
          </a:p>
        </p:txBody>
      </p:sp>
      <p:pic>
        <p:nvPicPr>
          <p:cNvPr id="5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"/>
          <a:stretch/>
        </p:blipFill>
        <p:spPr>
          <a:xfrm>
            <a:off x="1235233" y="1204336"/>
            <a:ext cx="9721530" cy="4733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8602" y="6077247"/>
            <a:ext cx="1264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 fact, today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more than 6</a:t>
            </a:r>
            <a:r>
              <a:rPr lang="en-US" sz="2400" b="1" dirty="0" smtClean="0">
                <a:solidFill>
                  <a:srgbClr val="00589A"/>
                </a:solidFill>
                <a:latin typeface="+mj-lt"/>
              </a:rPr>
              <a:t>0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cities</a:t>
            </a:r>
            <a:r>
              <a:rPr lang="en-US" sz="2400" dirty="0">
                <a:latin typeface="+mj-lt"/>
              </a:rPr>
              <a:t> in the world exceed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5 million inhabitants</a:t>
            </a:r>
            <a:endParaRPr lang="es-CL" sz="2400" b="1" dirty="0">
              <a:solidFill>
                <a:srgbClr val="00589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40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Lessons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2400" dirty="0"/>
              <a:t>Santiago’s experience has shown us that </a:t>
            </a:r>
            <a:r>
              <a:rPr lang="en-US" sz="2400" dirty="0" smtClean="0">
                <a:solidFill>
                  <a:srgbClr val="00589A"/>
                </a:solidFill>
              </a:rPr>
              <a:t>super express </a:t>
            </a:r>
            <a:r>
              <a:rPr lang="en-US" sz="2400" dirty="0">
                <a:solidFill>
                  <a:srgbClr val="00589A"/>
                </a:solidFill>
              </a:rPr>
              <a:t>services can be a great </a:t>
            </a:r>
            <a:r>
              <a:rPr lang="en-US" sz="2400" dirty="0" smtClean="0">
                <a:solidFill>
                  <a:srgbClr val="00589A"/>
                </a:solidFill>
              </a:rPr>
              <a:t>opportunity to solve long trips </a:t>
            </a:r>
            <a:r>
              <a:rPr lang="en-US" sz="2400" dirty="0"/>
              <a:t>but also present important </a:t>
            </a:r>
            <a:r>
              <a:rPr lang="en-US" sz="2400" dirty="0" smtClean="0"/>
              <a:t>challenges:</a:t>
            </a:r>
          </a:p>
          <a:p>
            <a:pPr marL="0" indent="0" algn="just">
              <a:buNone/>
            </a:pPr>
            <a:endParaRPr lang="es-CL" sz="1600" dirty="0" smtClean="0"/>
          </a:p>
          <a:p>
            <a:pPr lvl="1" algn="just"/>
            <a:r>
              <a:rPr lang="en-US" sz="2200" dirty="0"/>
              <a:t>T</a:t>
            </a:r>
            <a:r>
              <a:rPr lang="en-US" sz="2200" dirty="0" smtClean="0"/>
              <a:t>ransporting </a:t>
            </a:r>
            <a:r>
              <a:rPr lang="en-US" sz="2200" dirty="0"/>
              <a:t>standing passengers at </a:t>
            </a:r>
            <a:r>
              <a:rPr lang="en-US" sz="2200" dirty="0">
                <a:solidFill>
                  <a:srgbClr val="00589A"/>
                </a:solidFill>
              </a:rPr>
              <a:t>high speeds has a high risk</a:t>
            </a:r>
            <a:r>
              <a:rPr lang="en-US" sz="2200" dirty="0"/>
              <a:t> in the event of </a:t>
            </a:r>
            <a:r>
              <a:rPr lang="en-US" sz="2200" dirty="0" smtClean="0"/>
              <a:t>accidents.</a:t>
            </a:r>
          </a:p>
          <a:p>
            <a:pPr lvl="1" algn="just"/>
            <a:endParaRPr lang="en-US" sz="2200" dirty="0" smtClean="0"/>
          </a:p>
          <a:p>
            <a:pPr lvl="1" algn="just"/>
            <a:r>
              <a:rPr lang="en-US" sz="2200" dirty="0"/>
              <a:t>P</a:t>
            </a:r>
            <a:r>
              <a:rPr lang="en-US" sz="2200" dirty="0" smtClean="0"/>
              <a:t>ayment schemes where do </a:t>
            </a:r>
            <a:r>
              <a:rPr lang="en-US" sz="2200" dirty="0"/>
              <a:t>not differentiate the </a:t>
            </a:r>
            <a:r>
              <a:rPr lang="en-US" sz="2200" dirty="0">
                <a:solidFill>
                  <a:srgbClr val="00589A"/>
                </a:solidFill>
              </a:rPr>
              <a:t>length of the trip</a:t>
            </a:r>
            <a:r>
              <a:rPr lang="en-US" sz="2200" dirty="0"/>
              <a:t> tend to de-incentivize services with few </a:t>
            </a:r>
            <a:r>
              <a:rPr lang="en-US" sz="2200" dirty="0" smtClean="0"/>
              <a:t>stops.</a:t>
            </a:r>
          </a:p>
          <a:p>
            <a:pPr marL="0" indent="0" algn="just">
              <a:buNone/>
            </a:pPr>
            <a:endParaRPr lang="es-CL" sz="1600" dirty="0" smtClean="0"/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589A"/>
                </a:solidFill>
              </a:rPr>
              <a:t>A new payment scheme based on passenger-kilometer could balance the attractiveness</a:t>
            </a:r>
            <a:r>
              <a:rPr lang="en-US" sz="2400" dirty="0" smtClean="0"/>
              <a:t> of different types of services from the bus operators point of view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30</a:t>
            </a:fld>
            <a:endParaRPr lang="es-CL"/>
          </a:p>
        </p:txBody>
      </p:sp>
      <p:sp>
        <p:nvSpPr>
          <p:cNvPr id="5" name="Oval 4"/>
          <p:cNvSpPr/>
          <p:nvPr/>
        </p:nvSpPr>
        <p:spPr>
          <a:xfrm>
            <a:off x="1237959" y="2963964"/>
            <a:ext cx="270652" cy="270652"/>
          </a:xfrm>
          <a:prstGeom prst="ellipse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1</a:t>
            </a:r>
            <a:endParaRPr lang="es-CL" b="1" dirty="0"/>
          </a:p>
        </p:txBody>
      </p:sp>
      <p:sp>
        <p:nvSpPr>
          <p:cNvPr id="6" name="Oval 5"/>
          <p:cNvSpPr/>
          <p:nvPr/>
        </p:nvSpPr>
        <p:spPr>
          <a:xfrm>
            <a:off x="1237959" y="4001294"/>
            <a:ext cx="270652" cy="270652"/>
          </a:xfrm>
          <a:prstGeom prst="ellipse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82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Perspectives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/>
              <a:t>T</a:t>
            </a:r>
            <a:r>
              <a:rPr lang="en-US" sz="2400" dirty="0" smtClean="0"/>
              <a:t>o </a:t>
            </a:r>
            <a:r>
              <a:rPr lang="en-US" sz="2400" dirty="0"/>
              <a:t>study in </a:t>
            </a:r>
            <a:r>
              <a:rPr lang="en-US" sz="2400" dirty="0" smtClean="0"/>
              <a:t>detail </a:t>
            </a:r>
            <a:r>
              <a:rPr lang="en-US" sz="2400" dirty="0"/>
              <a:t>the performance of the passenger rotation index </a:t>
            </a:r>
            <a:r>
              <a:rPr lang="en-US" sz="2400" dirty="0" smtClean="0"/>
              <a:t>(</a:t>
            </a:r>
            <a:r>
              <a:rPr lang="en-US" sz="2400" i="1" dirty="0" smtClean="0"/>
              <a:t>PRI</a:t>
            </a:r>
            <a:r>
              <a:rPr lang="en-US" sz="2400" dirty="0" smtClean="0"/>
              <a:t>) as </a:t>
            </a:r>
            <a:r>
              <a:rPr lang="en-US" sz="2400" dirty="0"/>
              <a:t>the distance of the bus route is </a:t>
            </a:r>
            <a:r>
              <a:rPr lang="en-US" sz="2400" dirty="0" smtClean="0"/>
              <a:t>increased.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 smtClean="0"/>
              <a:t>To calibrate or scale the </a:t>
            </a:r>
            <a:r>
              <a:rPr lang="en-US" sz="2400" dirty="0"/>
              <a:t>operational speed </a:t>
            </a:r>
            <a:r>
              <a:rPr lang="en-US" sz="2400" dirty="0" smtClean="0"/>
              <a:t>together with </a:t>
            </a:r>
            <a:r>
              <a:rPr lang="en-US" sz="2400" i="1" dirty="0"/>
              <a:t>PRI</a:t>
            </a:r>
            <a:r>
              <a:rPr lang="en-US" sz="2400" dirty="0"/>
              <a:t> and </a:t>
            </a:r>
            <a:r>
              <a:rPr lang="en-US" sz="2400" i="1" dirty="0"/>
              <a:t>LTI</a:t>
            </a:r>
            <a:r>
              <a:rPr lang="en-US" sz="2400" dirty="0"/>
              <a:t> </a:t>
            </a:r>
            <a:r>
              <a:rPr lang="en-US" sz="2400" dirty="0" smtClean="0"/>
              <a:t>in </a:t>
            </a:r>
            <a:r>
              <a:rPr lang="en-US" sz="2400" dirty="0"/>
              <a:t>order </a:t>
            </a:r>
            <a:r>
              <a:rPr lang="en-US" sz="2400" dirty="0">
                <a:solidFill>
                  <a:srgbClr val="00589A"/>
                </a:solidFill>
              </a:rPr>
              <a:t>to set a balanced marginal benefit per </a:t>
            </a:r>
            <a:r>
              <a:rPr lang="en-US" sz="2400" dirty="0" smtClean="0">
                <a:solidFill>
                  <a:srgbClr val="00589A"/>
                </a:solidFill>
              </a:rPr>
              <a:t>bus</a:t>
            </a:r>
            <a:r>
              <a:rPr lang="en-US" sz="2400" dirty="0" smtClean="0"/>
              <a:t>.</a:t>
            </a:r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00589A"/>
                </a:solidFill>
              </a:rPr>
              <a:t>To rethink the design of the buses</a:t>
            </a:r>
            <a:r>
              <a:rPr lang="en-US" sz="2400" dirty="0" smtClean="0"/>
              <a:t> used for super express services.</a:t>
            </a:r>
            <a:endParaRPr lang="es-CL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40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51978"/>
            <a:ext cx="9144000" cy="2387600"/>
          </a:xfrm>
        </p:spPr>
        <p:txBody>
          <a:bodyPr>
            <a:normAutofit/>
          </a:bodyPr>
          <a:lstStyle/>
          <a:p>
            <a:r>
              <a:rPr lang="es-CL" sz="3600" dirty="0" err="1" smtClean="0"/>
              <a:t>Super</a:t>
            </a:r>
            <a:r>
              <a:rPr lang="es-CL" sz="3600" dirty="0" smtClean="0"/>
              <a:t> </a:t>
            </a:r>
            <a:r>
              <a:rPr lang="es-CL" sz="3600" dirty="0" err="1" smtClean="0"/>
              <a:t>express</a:t>
            </a:r>
            <a:r>
              <a:rPr lang="es-CL" sz="3600" dirty="0" smtClean="0"/>
              <a:t> </a:t>
            </a:r>
            <a:r>
              <a:rPr lang="es-CL" sz="3600" dirty="0" err="1" smtClean="0"/>
              <a:t>services</a:t>
            </a:r>
            <a:r>
              <a:rPr lang="es-CL" sz="3600" dirty="0" smtClean="0"/>
              <a:t> </a:t>
            </a:r>
            <a:r>
              <a:rPr lang="es-CL" sz="3600" dirty="0" err="1" smtClean="0"/>
              <a:t>operated</a:t>
            </a:r>
            <a:r>
              <a:rPr lang="es-CL" sz="3600" dirty="0" smtClean="0"/>
              <a:t> </a:t>
            </a:r>
            <a:r>
              <a:rPr lang="es-CL" sz="3600" dirty="0" err="1" smtClean="0"/>
              <a:t>on</a:t>
            </a:r>
            <a:r>
              <a:rPr lang="es-CL" sz="3600" dirty="0" smtClean="0"/>
              <a:t> </a:t>
            </a:r>
            <a:r>
              <a:rPr lang="es-CL" sz="3600" dirty="0" err="1" smtClean="0"/>
              <a:t>urban</a:t>
            </a:r>
            <a:r>
              <a:rPr lang="es-CL" sz="3600" dirty="0" smtClean="0"/>
              <a:t> </a:t>
            </a:r>
            <a:r>
              <a:rPr lang="es-CL" sz="3600" dirty="0" err="1" smtClean="0"/>
              <a:t>highways</a:t>
            </a:r>
            <a:r>
              <a:rPr lang="es-CL" sz="3600" dirty="0" smtClean="0"/>
              <a:t>: </a:t>
            </a:r>
            <a:r>
              <a:rPr lang="es-CL" sz="3600" dirty="0" err="1" smtClean="0"/>
              <a:t>The</a:t>
            </a:r>
            <a:r>
              <a:rPr lang="es-CL" sz="3600" dirty="0" smtClean="0"/>
              <a:t> </a:t>
            </a:r>
            <a:r>
              <a:rPr lang="es-CL" sz="3600" dirty="0" err="1" smtClean="0"/>
              <a:t>opportunity</a:t>
            </a:r>
            <a:r>
              <a:rPr lang="es-CL" sz="3600" dirty="0" smtClean="0"/>
              <a:t> of a new </a:t>
            </a:r>
            <a:r>
              <a:rPr lang="es-CL" sz="3600" dirty="0" err="1" smtClean="0"/>
              <a:t>metropolitan</a:t>
            </a:r>
            <a:r>
              <a:rPr lang="es-CL" sz="3600" dirty="0" smtClean="0"/>
              <a:t> </a:t>
            </a:r>
            <a:r>
              <a:rPr lang="es-CL" sz="3600" dirty="0" err="1" smtClean="0"/>
              <a:t>transport</a:t>
            </a:r>
            <a:r>
              <a:rPr lang="es-CL" sz="3600" dirty="0" smtClean="0"/>
              <a:t> </a:t>
            </a:r>
            <a:r>
              <a:rPr lang="es-CL" sz="3600" dirty="0" err="1" smtClean="0"/>
              <a:t>mode</a:t>
            </a:r>
            <a:endParaRPr lang="es-CL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31653"/>
            <a:ext cx="9144000" cy="1655762"/>
          </a:xfrm>
        </p:spPr>
        <p:txBody>
          <a:bodyPr>
            <a:normAutofit/>
          </a:bodyPr>
          <a:lstStyle/>
          <a:p>
            <a:r>
              <a:rPr lang="es-CL" sz="2000" dirty="0" smtClean="0"/>
              <a:t>M. </a:t>
            </a:r>
            <a:r>
              <a:rPr lang="es-CL" sz="2000" b="1" dirty="0" smtClean="0"/>
              <a:t>Navarro</a:t>
            </a:r>
            <a:r>
              <a:rPr lang="es-CL" sz="2000" dirty="0" smtClean="0"/>
              <a:t>, J. </a:t>
            </a:r>
            <a:r>
              <a:rPr lang="es-CL" sz="2000" b="1" dirty="0" smtClean="0"/>
              <a:t>Muñoz</a:t>
            </a:r>
            <a:r>
              <a:rPr lang="es-CL" sz="2000" dirty="0" smtClean="0"/>
              <a:t>, C. </a:t>
            </a:r>
            <a:r>
              <a:rPr lang="es-CL" sz="2000" b="1" dirty="0" err="1" smtClean="0"/>
              <a:t>Bucknell</a:t>
            </a:r>
            <a:r>
              <a:rPr lang="es-CL" sz="2000" dirty="0" smtClean="0"/>
              <a:t> &amp; A. </a:t>
            </a:r>
            <a:r>
              <a:rPr lang="es-CL" sz="2000" b="1" dirty="0" smtClean="0"/>
              <a:t>Schmidt</a:t>
            </a:r>
          </a:p>
          <a:p>
            <a:endParaRPr lang="es-CL" sz="2000" b="1" dirty="0"/>
          </a:p>
          <a:p>
            <a:r>
              <a:rPr lang="es-CL" dirty="0" smtClean="0"/>
              <a:t>CASPT</a:t>
            </a:r>
            <a:r>
              <a:rPr lang="es-CL" dirty="0" smtClean="0">
                <a:solidFill>
                  <a:srgbClr val="0070C0"/>
                </a:solidFill>
              </a:rPr>
              <a:t>2015</a:t>
            </a:r>
            <a:endParaRPr lang="es-CL" dirty="0">
              <a:solidFill>
                <a:srgbClr val="0070C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DE8C-FA0E-4F4B-A259-9865E6A21841}" type="datetime3">
              <a:rPr lang="es-CL" smtClean="0"/>
              <a:t>23/07/15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771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Appendix</a:t>
            </a:r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33</a:t>
            </a:fld>
            <a:endParaRPr lang="es-CL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596237"/>
              </p:ext>
            </p:extLst>
          </p:nvPr>
        </p:nvGraphicFramePr>
        <p:xfrm>
          <a:off x="1776000" y="2538000"/>
          <a:ext cx="864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38200" y="1585460"/>
            <a:ext cx="10246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err="1" smtClean="0">
                <a:latin typeface="+mj-lt"/>
              </a:rPr>
              <a:t>We</a:t>
            </a:r>
            <a:r>
              <a:rPr lang="es-CL" sz="2400" dirty="0" smtClean="0">
                <a:latin typeface="+mj-lt"/>
              </a:rPr>
              <a:t> </a:t>
            </a:r>
            <a:r>
              <a:rPr lang="es-CL" sz="2400" dirty="0" err="1" smtClean="0">
                <a:latin typeface="+mj-lt"/>
              </a:rPr>
              <a:t>could</a:t>
            </a:r>
            <a:r>
              <a:rPr lang="es-CL" sz="2400" dirty="0" smtClean="0">
                <a:latin typeface="+mj-lt"/>
              </a:rPr>
              <a:t> </a:t>
            </a:r>
            <a:r>
              <a:rPr lang="es-CL" sz="2400" dirty="0" err="1" smtClean="0">
                <a:latin typeface="+mj-lt"/>
              </a:rPr>
              <a:t>fit</a:t>
            </a:r>
            <a:r>
              <a:rPr lang="es-CL" sz="2400" dirty="0" smtClean="0">
                <a:latin typeface="+mj-lt"/>
              </a:rPr>
              <a:t> a </a:t>
            </a:r>
            <a:r>
              <a:rPr lang="es-CL" sz="2400" dirty="0" err="1" smtClean="0">
                <a:latin typeface="+mj-lt"/>
              </a:rPr>
              <a:t>function</a:t>
            </a:r>
            <a:r>
              <a:rPr lang="es-CL" sz="2400" dirty="0" smtClean="0">
                <a:latin typeface="+mj-lt"/>
              </a:rPr>
              <a:t> in </a:t>
            </a:r>
            <a:r>
              <a:rPr lang="es-CL" sz="2400" dirty="0" err="1" smtClean="0">
                <a:latin typeface="+mj-lt"/>
              </a:rPr>
              <a:t>the</a:t>
            </a:r>
            <a:r>
              <a:rPr lang="es-CL" sz="2400" dirty="0" smtClean="0">
                <a:latin typeface="+mj-lt"/>
              </a:rPr>
              <a:t> </a:t>
            </a:r>
            <a:r>
              <a:rPr lang="es-CL" sz="2400" dirty="0" err="1" smtClean="0">
                <a:latin typeface="+mj-lt"/>
              </a:rPr>
              <a:t>relation</a:t>
            </a:r>
            <a:r>
              <a:rPr lang="es-CL" sz="2400" dirty="0" smtClean="0">
                <a:latin typeface="+mj-lt"/>
              </a:rPr>
              <a:t> </a:t>
            </a:r>
            <a:r>
              <a:rPr lang="es-CL" sz="2400" dirty="0" err="1" smtClean="0">
                <a:latin typeface="+mj-lt"/>
              </a:rPr>
              <a:t>between</a:t>
            </a:r>
            <a:r>
              <a:rPr lang="es-CL" sz="2400" dirty="0" smtClean="0">
                <a:latin typeface="+mj-lt"/>
              </a:rPr>
              <a:t> PRI and LTI in </a:t>
            </a:r>
            <a:r>
              <a:rPr lang="es-CL" sz="2400" dirty="0" err="1" smtClean="0">
                <a:latin typeface="+mj-lt"/>
              </a:rPr>
              <a:t>order</a:t>
            </a:r>
            <a:r>
              <a:rPr lang="es-CL" sz="2400" dirty="0" smtClean="0">
                <a:latin typeface="+mj-lt"/>
              </a:rPr>
              <a:t> to </a:t>
            </a:r>
            <a:r>
              <a:rPr lang="es-CL" sz="2400" dirty="0" err="1" smtClean="0">
                <a:latin typeface="+mj-lt"/>
              </a:rPr>
              <a:t>provide</a:t>
            </a:r>
            <a:r>
              <a:rPr lang="es-CL" sz="2400" dirty="0" smtClean="0">
                <a:latin typeface="+mj-lt"/>
              </a:rPr>
              <a:t> a </a:t>
            </a:r>
            <a:r>
              <a:rPr lang="es-CL" sz="2400" dirty="0" err="1" smtClean="0">
                <a:latin typeface="+mj-lt"/>
              </a:rPr>
              <a:t>better</a:t>
            </a:r>
            <a:r>
              <a:rPr lang="es-CL" sz="2400" dirty="0" smtClean="0">
                <a:latin typeface="+mj-lt"/>
              </a:rPr>
              <a:t> </a:t>
            </a:r>
            <a:r>
              <a:rPr lang="es-CL" sz="2400" dirty="0" err="1" smtClean="0">
                <a:latin typeface="+mj-lt"/>
              </a:rPr>
              <a:t>calibration</a:t>
            </a:r>
            <a:r>
              <a:rPr lang="es-CL" sz="2400" dirty="0" smtClean="0">
                <a:latin typeface="+mj-lt"/>
              </a:rPr>
              <a:t> of </a:t>
            </a:r>
            <a:r>
              <a:rPr lang="es-CL" sz="2400" dirty="0" err="1" smtClean="0">
                <a:latin typeface="+mj-lt"/>
              </a:rPr>
              <a:t>the</a:t>
            </a:r>
            <a:r>
              <a:rPr lang="es-CL" sz="2400" dirty="0" smtClean="0">
                <a:latin typeface="+mj-lt"/>
              </a:rPr>
              <a:t> new </a:t>
            </a:r>
            <a:r>
              <a:rPr lang="es-CL" sz="2400" dirty="0" err="1" smtClean="0">
                <a:latin typeface="+mj-lt"/>
              </a:rPr>
              <a:t>income</a:t>
            </a:r>
            <a:r>
              <a:rPr lang="es-CL" sz="2400" dirty="0" smtClean="0">
                <a:latin typeface="+mj-lt"/>
              </a:rPr>
              <a:t> formula.</a:t>
            </a:r>
            <a:endParaRPr lang="es-C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68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4</a:t>
            </a:fld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-228602" y="6077247"/>
            <a:ext cx="1264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And, in </a:t>
            </a:r>
            <a:r>
              <a:rPr lang="en-US" sz="2400" dirty="0">
                <a:latin typeface="+mj-lt"/>
              </a:rPr>
              <a:t>the case of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Latin America</a:t>
            </a:r>
            <a:r>
              <a:rPr lang="en-US" sz="2400" dirty="0">
                <a:latin typeface="+mj-lt"/>
              </a:rPr>
              <a:t>, there is a lot of </a:t>
            </a:r>
            <a:r>
              <a:rPr lang="en-US" sz="2400" b="1" dirty="0">
                <a:solidFill>
                  <a:srgbClr val="00589A"/>
                </a:solidFill>
                <a:latin typeface="+mj-lt"/>
              </a:rPr>
              <a:t>social </a:t>
            </a:r>
            <a:r>
              <a:rPr lang="en-US" sz="2400" b="1" dirty="0" smtClean="0">
                <a:solidFill>
                  <a:srgbClr val="00589A"/>
                </a:solidFill>
                <a:latin typeface="+mj-lt"/>
              </a:rPr>
              <a:t>segregation </a:t>
            </a:r>
            <a:r>
              <a:rPr lang="es-ES" sz="2400" dirty="0" smtClean="0">
                <a:latin typeface="+mj-lt"/>
              </a:rPr>
              <a:t>(Sabatini </a:t>
            </a:r>
            <a:r>
              <a:rPr lang="es-ES" sz="2400" dirty="0">
                <a:latin typeface="+mj-lt"/>
              </a:rPr>
              <a:t>et </a:t>
            </a:r>
            <a:r>
              <a:rPr lang="es-ES" sz="2400" dirty="0" smtClean="0">
                <a:latin typeface="+mj-lt"/>
              </a:rPr>
              <a:t>al.,2001</a:t>
            </a:r>
            <a:r>
              <a:rPr lang="es-ES" sz="2400" dirty="0">
                <a:latin typeface="+mj-lt"/>
              </a:rPr>
              <a:t>)</a:t>
            </a:r>
            <a:r>
              <a:rPr lang="en-US" sz="2400" dirty="0" smtClean="0">
                <a:latin typeface="+mj-lt"/>
              </a:rPr>
              <a:t>. </a:t>
            </a:r>
            <a:endParaRPr lang="es-CL" sz="2400" dirty="0">
              <a:solidFill>
                <a:srgbClr val="00589A"/>
              </a:solidFill>
              <a:latin typeface="+mj-lt"/>
            </a:endParaRPr>
          </a:p>
        </p:txBody>
      </p:sp>
      <p:pic>
        <p:nvPicPr>
          <p:cNvPr id="1028" name="Picture 4" descr="http://protestantedigital.com/upload/imagenes/547129665eab2_ciudad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2" y="1014411"/>
            <a:ext cx="7143752" cy="48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0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05" y="2351097"/>
            <a:ext cx="1964399" cy="19643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7"/>
          <a:stretch/>
        </p:blipFill>
        <p:spPr>
          <a:xfrm>
            <a:off x="1114917" y="2723632"/>
            <a:ext cx="2065602" cy="17056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5</a:t>
            </a:fld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38" y="2602716"/>
            <a:ext cx="1270000" cy="127000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7"/>
          <a:stretch/>
        </p:blipFill>
        <p:spPr>
          <a:xfrm>
            <a:off x="1065222" y="2277440"/>
            <a:ext cx="2642071" cy="2181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3"/>
          <a:stretch/>
        </p:blipFill>
        <p:spPr>
          <a:xfrm>
            <a:off x="3946805" y="2999805"/>
            <a:ext cx="846667" cy="736914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065222" y="4562782"/>
            <a:ext cx="2642071" cy="179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dirty="0" err="1" smtClean="0"/>
              <a:t>Bigger</a:t>
            </a:r>
            <a:r>
              <a:rPr lang="es-CL" dirty="0" smtClean="0"/>
              <a:t> </a:t>
            </a:r>
            <a:r>
              <a:rPr lang="es-CL" dirty="0" err="1" smtClean="0"/>
              <a:t>cities</a:t>
            </a:r>
            <a:endParaRPr lang="es-CL" dirty="0" smtClean="0"/>
          </a:p>
          <a:p>
            <a:pPr marL="0" indent="0" algn="ctr">
              <a:buNone/>
            </a:pPr>
            <a:r>
              <a:rPr lang="es-CL" sz="1800" dirty="0" smtClean="0"/>
              <a:t>(</a:t>
            </a:r>
            <a:r>
              <a:rPr lang="es-CL" sz="1800" dirty="0" err="1" smtClean="0"/>
              <a:t>Duranton</a:t>
            </a:r>
            <a:r>
              <a:rPr lang="es-CL" sz="1800" dirty="0" smtClean="0"/>
              <a:t> &amp; Puga, 2013)</a:t>
            </a:r>
            <a:endParaRPr lang="es-CL" sz="1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49368" y="4562781"/>
            <a:ext cx="2642071" cy="179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dirty="0" err="1" smtClean="0"/>
              <a:t>Longer</a:t>
            </a:r>
            <a:r>
              <a:rPr lang="es-CL" dirty="0" smtClean="0"/>
              <a:t> </a:t>
            </a:r>
            <a:r>
              <a:rPr lang="es-CL" dirty="0" err="1" smtClean="0"/>
              <a:t>trips</a:t>
            </a:r>
            <a:endParaRPr lang="es-CL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577542" y="4534493"/>
            <a:ext cx="2642071" cy="179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dirty="0" err="1" smtClean="0"/>
              <a:t>Stressed</a:t>
            </a:r>
            <a:r>
              <a:rPr lang="es-CL" dirty="0" smtClean="0"/>
              <a:t> </a:t>
            </a:r>
            <a:r>
              <a:rPr lang="es-CL" dirty="0" err="1"/>
              <a:t>public</a:t>
            </a:r>
            <a:r>
              <a:rPr lang="es-CL" dirty="0"/>
              <a:t> </a:t>
            </a:r>
            <a:r>
              <a:rPr lang="es-CL" dirty="0" err="1"/>
              <a:t>transport</a:t>
            </a:r>
            <a:endParaRPr lang="es-C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3"/>
          <a:stretch/>
        </p:blipFill>
        <p:spPr>
          <a:xfrm>
            <a:off x="7451467" y="2958692"/>
            <a:ext cx="846667" cy="736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4" b="80429" l="95" r="87500">
                        <a14:foregroundMark x1="18371" y1="72520" x2="78125" y2="38338"/>
                        <a14:foregroundMark x1="81345" y1="71448" x2="11174" y2="14879"/>
                        <a14:foregroundMark x1="4735" y1="9786" x2="84848" y2="8847"/>
                        <a14:foregroundMark x1="4167" y1="76542" x2="86837" y2="78820"/>
                        <a14:foregroundMark x1="3220" y1="71314" x2="85606" y2="16354"/>
                        <a14:foregroundMark x1="32576" y1="20912" x2="75284" y2="20375"/>
                        <a14:foregroundMark x1="37784" y1="71448" x2="17708" y2="41555"/>
                        <a14:foregroundMark x1="71875" y1="44102" x2="50947" y2="22252"/>
                        <a14:foregroundMark x1="82955" y1="60724" x2="84659" y2="8043"/>
                        <a14:foregroundMark x1="4356" y1="78150" x2="80871" y2="79625"/>
                        <a14:foregroundMark x1="85038" y1="60188" x2="86174" y2="31903"/>
                        <a14:foregroundMark x1="86648" y1="77078" x2="86269" y2="6568"/>
                        <a14:foregroundMark x1="79356" y1="7373" x2="28030" y2="5764"/>
                        <a14:foregroundMark x1="75568" y1="6434" x2="55682" y2="5898"/>
                        <a14:foregroundMark x1="87121" y1="37936" x2="87216" y2="1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" t="5883" r="12613" b="16362"/>
          <a:stretch/>
        </p:blipFill>
        <p:spPr>
          <a:xfrm>
            <a:off x="8524218" y="2476065"/>
            <a:ext cx="2829582" cy="1784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1543" y="2637551"/>
            <a:ext cx="187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7200" dirty="0" smtClean="0"/>
              <a:t>¿   ?</a:t>
            </a:r>
            <a:endParaRPr lang="es-CL" sz="72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That</a:t>
            </a:r>
            <a:r>
              <a:rPr lang="es-CL" dirty="0" smtClean="0"/>
              <a:t> </a:t>
            </a:r>
            <a:r>
              <a:rPr lang="es-CL" dirty="0" err="1" smtClean="0"/>
              <a:t>is</a:t>
            </a:r>
            <a:r>
              <a:rPr lang="es-CL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69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000" dirty="0" err="1" smtClean="0"/>
              <a:t>What</a:t>
            </a:r>
            <a:r>
              <a:rPr lang="es-CL" sz="4000" dirty="0" smtClean="0"/>
              <a:t> </a:t>
            </a:r>
            <a:r>
              <a:rPr lang="es-CL" sz="4000" dirty="0" err="1" smtClean="0"/>
              <a:t>current</a:t>
            </a:r>
            <a:r>
              <a:rPr lang="es-CL" sz="4000" dirty="0" smtClean="0"/>
              <a:t> </a:t>
            </a:r>
            <a:r>
              <a:rPr lang="es-CL" sz="4000" dirty="0" err="1" smtClean="0"/>
              <a:t>alternative</a:t>
            </a:r>
            <a:r>
              <a:rPr lang="es-CL" sz="4000" dirty="0" smtClean="0"/>
              <a:t> </a:t>
            </a:r>
            <a:r>
              <a:rPr lang="es-CL" sz="4000" dirty="0" err="1" smtClean="0"/>
              <a:t>transport</a:t>
            </a:r>
            <a:r>
              <a:rPr lang="es-CL" sz="4000" dirty="0" smtClean="0"/>
              <a:t> </a:t>
            </a:r>
            <a:r>
              <a:rPr lang="es-CL" sz="4000" dirty="0" err="1" smtClean="0"/>
              <a:t>modes</a:t>
            </a:r>
            <a:r>
              <a:rPr lang="es-CL" sz="4000" dirty="0" smtClean="0"/>
              <a:t> do </a:t>
            </a:r>
            <a:r>
              <a:rPr lang="es-CL" sz="4000" dirty="0" err="1" smtClean="0"/>
              <a:t>we</a:t>
            </a:r>
            <a:r>
              <a:rPr lang="es-CL" sz="4000" dirty="0" smtClean="0"/>
              <a:t> </a:t>
            </a:r>
            <a:r>
              <a:rPr lang="es-CL" sz="4000" dirty="0" err="1" smtClean="0"/>
              <a:t>have</a:t>
            </a:r>
            <a:r>
              <a:rPr lang="es-CL" sz="4000" dirty="0" smtClean="0"/>
              <a:t> to </a:t>
            </a:r>
            <a:r>
              <a:rPr lang="es-CL" sz="4000" dirty="0" err="1" smtClean="0"/>
              <a:t>face</a:t>
            </a:r>
            <a:r>
              <a:rPr lang="es-CL" sz="4000" dirty="0" smtClean="0"/>
              <a:t> </a:t>
            </a:r>
            <a:r>
              <a:rPr lang="es-CL" sz="4000" dirty="0" err="1" smtClean="0"/>
              <a:t>this</a:t>
            </a:r>
            <a:r>
              <a:rPr lang="es-CL" sz="4000" dirty="0" smtClean="0"/>
              <a:t> </a:t>
            </a:r>
            <a:r>
              <a:rPr lang="es-CL" sz="4000" dirty="0" err="1" smtClean="0"/>
              <a:t>situation</a:t>
            </a:r>
            <a:r>
              <a:rPr lang="es-CL" sz="4000" dirty="0" smtClean="0"/>
              <a:t>?</a:t>
            </a:r>
            <a:endParaRPr lang="es-C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0921" y="2021341"/>
            <a:ext cx="8908774" cy="13447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Metro</a:t>
            </a:r>
          </a:p>
          <a:p>
            <a:pPr marL="457200" lvl="1" indent="0">
              <a:buNone/>
            </a:pPr>
            <a:r>
              <a:rPr lang="en-US" sz="2000" dirty="0" smtClean="0"/>
              <a:t>60.000 </a:t>
            </a:r>
            <a:r>
              <a:rPr lang="en-US" sz="2000" dirty="0" err="1" smtClean="0"/>
              <a:t>pax</a:t>
            </a:r>
            <a:r>
              <a:rPr lang="en-US" sz="2000" dirty="0" smtClean="0"/>
              <a:t>/h and </a:t>
            </a:r>
            <a:r>
              <a:rPr lang="en-US" sz="2000" dirty="0" smtClean="0">
                <a:solidFill>
                  <a:srgbClr val="00589A"/>
                </a:solidFill>
              </a:rPr>
              <a:t>30 km/h.</a:t>
            </a:r>
          </a:p>
          <a:p>
            <a:pPr marL="457200" lvl="1" indent="0">
              <a:buNone/>
            </a:pPr>
            <a:r>
              <a:rPr lang="en-US" sz="2000" dirty="0" smtClean="0"/>
              <a:t>Passengers who make long trips usually </a:t>
            </a:r>
            <a:r>
              <a:rPr lang="en-US" sz="2000" dirty="0" smtClean="0">
                <a:solidFill>
                  <a:srgbClr val="00589A"/>
                </a:solidFill>
              </a:rPr>
              <a:t>must make transfers.</a:t>
            </a:r>
          </a:p>
          <a:p>
            <a:pPr marL="457200" lvl="1" indent="0">
              <a:buNone/>
            </a:pPr>
            <a:r>
              <a:rPr lang="en-US" sz="2000" dirty="0" smtClean="0"/>
              <a:t>At peak hours presents significant overcrowding on carriages and stations.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6</a:t>
            </a:fld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8"/>
          <a:stretch/>
        </p:blipFill>
        <p:spPr>
          <a:xfrm>
            <a:off x="838200" y="2021342"/>
            <a:ext cx="1613452" cy="140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8"/>
          <a:stretch/>
        </p:blipFill>
        <p:spPr>
          <a:xfrm>
            <a:off x="1145359" y="3737739"/>
            <a:ext cx="999134" cy="85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99"/>
          <a:stretch/>
        </p:blipFill>
        <p:spPr>
          <a:xfrm>
            <a:off x="1194042" y="5180290"/>
            <a:ext cx="901768" cy="7710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70921" y="3491579"/>
            <a:ext cx="8908774" cy="13119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Buses in segregated lanes (BRT)</a:t>
            </a:r>
          </a:p>
          <a:p>
            <a:pPr marL="457200" lvl="1" indent="0">
              <a:buNone/>
            </a:pPr>
            <a:r>
              <a:rPr lang="en-US" sz="2000" dirty="0" smtClean="0"/>
              <a:t>45.000 </a:t>
            </a:r>
            <a:r>
              <a:rPr lang="en-US" sz="2000" dirty="0" err="1" smtClean="0"/>
              <a:t>pax</a:t>
            </a:r>
            <a:r>
              <a:rPr lang="en-US" sz="2000" dirty="0" smtClean="0"/>
              <a:t>/h and </a:t>
            </a:r>
            <a:r>
              <a:rPr lang="en-US" sz="2000" dirty="0" smtClean="0">
                <a:solidFill>
                  <a:srgbClr val="00589A"/>
                </a:solidFill>
              </a:rPr>
              <a:t>25 km/h.</a:t>
            </a:r>
          </a:p>
          <a:p>
            <a:pPr marL="457200" lvl="1" indent="0">
              <a:buNone/>
            </a:pPr>
            <a:r>
              <a:rPr lang="en-US" sz="2000" dirty="0" smtClean="0"/>
              <a:t>When it is an open corridor, this reduces the need for transfers.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589A"/>
                </a:solidFill>
              </a:rPr>
              <a:t>Outside the corridor</a:t>
            </a:r>
            <a:r>
              <a:rPr lang="en-US" sz="2000" dirty="0" smtClean="0"/>
              <a:t>, the bus must </a:t>
            </a:r>
            <a:r>
              <a:rPr lang="en-US" sz="2000" dirty="0" smtClean="0">
                <a:solidFill>
                  <a:srgbClr val="00589A"/>
                </a:solidFill>
              </a:rPr>
              <a:t>share the road </a:t>
            </a:r>
            <a:r>
              <a:rPr lang="en-US" sz="2000" dirty="0" smtClean="0"/>
              <a:t>with other vehicles.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70920" y="4901968"/>
            <a:ext cx="9096147" cy="13328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Automobile on urban highways</a:t>
            </a:r>
          </a:p>
          <a:p>
            <a:pPr marL="457200" lvl="1" indent="0">
              <a:buNone/>
            </a:pPr>
            <a:r>
              <a:rPr lang="en-US" sz="2200" dirty="0" smtClean="0"/>
              <a:t>2 </a:t>
            </a:r>
            <a:r>
              <a:rPr lang="en-US" sz="2200" dirty="0" err="1" smtClean="0"/>
              <a:t>pax</a:t>
            </a:r>
            <a:r>
              <a:rPr lang="en-US" sz="2200" dirty="0" smtClean="0"/>
              <a:t>/vehicle (</a:t>
            </a:r>
            <a:r>
              <a:rPr lang="en-US" sz="2200" dirty="0" smtClean="0">
                <a:solidFill>
                  <a:srgbClr val="00589A"/>
                </a:solidFill>
              </a:rPr>
              <a:t>low productivity</a:t>
            </a:r>
            <a:r>
              <a:rPr lang="en-US" sz="2200" dirty="0" smtClean="0"/>
              <a:t>) and 80 km/h</a:t>
            </a:r>
          </a:p>
          <a:p>
            <a:pPr marL="457200" lvl="1" indent="0">
              <a:buNone/>
            </a:pPr>
            <a:r>
              <a:rPr lang="en-US" sz="2200" dirty="0" smtClean="0"/>
              <a:t>At peak hours, this is the main cause of </a:t>
            </a:r>
            <a:r>
              <a:rPr lang="en-US" sz="2200" dirty="0" smtClean="0">
                <a:solidFill>
                  <a:srgbClr val="00589A"/>
                </a:solidFill>
              </a:rPr>
              <a:t>traffic jams </a:t>
            </a:r>
            <a:r>
              <a:rPr lang="en-US" sz="2200" dirty="0" smtClean="0"/>
              <a:t>in the urban transport system.</a:t>
            </a:r>
          </a:p>
          <a:p>
            <a:pPr marL="457200" lvl="1" indent="0">
              <a:buNone/>
            </a:pPr>
            <a:r>
              <a:rPr lang="en-US" sz="2200" dirty="0" smtClean="0"/>
              <a:t>For people with less purchasing power, it is beyond their financial capabilities.</a:t>
            </a:r>
            <a:endParaRPr lang="en-US" sz="2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26859" y="4485853"/>
            <a:ext cx="1236134" cy="170322"/>
            <a:chOff x="1032933" y="4571012"/>
            <a:chExt cx="1236134" cy="170322"/>
          </a:xfrm>
        </p:grpSpPr>
        <p:sp>
          <p:nvSpPr>
            <p:cNvPr id="10" name="Rectangle 9"/>
            <p:cNvSpPr/>
            <p:nvPr/>
          </p:nvSpPr>
          <p:spPr>
            <a:xfrm>
              <a:off x="1032933" y="4656668"/>
              <a:ext cx="1236134" cy="8466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32934" y="4571013"/>
              <a:ext cx="112426" cy="846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53830" y="4571012"/>
              <a:ext cx="112426" cy="846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10159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So</a:t>
            </a:r>
            <a:r>
              <a:rPr lang="en-US" sz="5400" dirty="0" smtClean="0"/>
              <a:t>, …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868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Hypothesis</a:t>
            </a:r>
            <a:r>
              <a:rPr lang="es-CL" sz="4000" dirty="0" smtClean="0"/>
              <a:t> and </a:t>
            </a:r>
            <a:r>
              <a:rPr lang="es-CL" sz="4000" dirty="0" err="1" smtClean="0"/>
              <a:t>Objective</a:t>
            </a:r>
            <a:endParaRPr lang="es-C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smtClean="0"/>
              <a:t>Hypothesis</a:t>
            </a:r>
          </a:p>
          <a:p>
            <a:pPr marL="0" indent="0" algn="just">
              <a:buNone/>
            </a:pPr>
            <a:r>
              <a:rPr lang="en-US" sz="2400" dirty="0"/>
              <a:t>A</a:t>
            </a:r>
            <a:r>
              <a:rPr lang="en-US" sz="2400" dirty="0" smtClean="0"/>
              <a:t> bus service with a reduced amount of stops and </a:t>
            </a:r>
            <a:r>
              <a:rPr lang="en-US" sz="2400" dirty="0" smtClean="0">
                <a:solidFill>
                  <a:srgbClr val="00589A"/>
                </a:solidFill>
              </a:rPr>
              <a:t>operated on urban highways can carry out these trips in a more efficient manner</a:t>
            </a:r>
            <a:r>
              <a:rPr lang="en-US" sz="2400" dirty="0" smtClean="0"/>
              <a:t>.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0" indent="0" algn="just">
              <a:buNone/>
            </a:pPr>
            <a:r>
              <a:rPr lang="en-US" dirty="0" smtClean="0"/>
              <a:t>Objective</a:t>
            </a:r>
            <a:endParaRPr lang="en-US" sz="2400" dirty="0" smtClean="0"/>
          </a:p>
          <a:p>
            <a:pPr marL="0" indent="0" algn="just">
              <a:buNone/>
            </a:pPr>
            <a:r>
              <a:rPr lang="en-US" sz="2400" dirty="0" smtClean="0"/>
              <a:t>In order to corroborate our hypothesis, we will review the experience of the </a:t>
            </a:r>
            <a:r>
              <a:rPr lang="en-US" sz="2400" dirty="0" smtClean="0">
                <a:solidFill>
                  <a:srgbClr val="00589A"/>
                </a:solidFill>
              </a:rPr>
              <a:t>super express services </a:t>
            </a:r>
            <a:r>
              <a:rPr lang="en-US" sz="2400" dirty="0" smtClean="0"/>
              <a:t>which utilize urban highways in </a:t>
            </a:r>
            <a:r>
              <a:rPr lang="en-US" sz="2400" dirty="0" smtClean="0">
                <a:solidFill>
                  <a:srgbClr val="00589A"/>
                </a:solidFill>
              </a:rPr>
              <a:t>Santiago, Chile</a:t>
            </a:r>
            <a:r>
              <a:rPr lang="en-US" sz="2400" dirty="0"/>
              <a:t> </a:t>
            </a:r>
            <a:r>
              <a:rPr lang="en-US" sz="2400" dirty="0" smtClean="0"/>
              <a:t>and analyze the </a:t>
            </a:r>
            <a:r>
              <a:rPr lang="en-US" sz="2400" dirty="0" smtClean="0">
                <a:solidFill>
                  <a:srgbClr val="00589A"/>
                </a:solidFill>
              </a:rPr>
              <a:t>advantages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00589A"/>
                </a:solidFill>
              </a:rPr>
              <a:t>disadvantages</a:t>
            </a:r>
            <a:r>
              <a:rPr lang="en-US" sz="2400" dirty="0" smtClean="0"/>
              <a:t> of these type of services.</a:t>
            </a:r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445D5-9EA1-4D31-9061-B2B36ABBFDBD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2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The experience of Santiago, Chile</a:t>
            </a:r>
            <a:endParaRPr lang="en-US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Travel patterns</a:t>
            </a:r>
          </a:p>
          <a:p>
            <a:r>
              <a:rPr lang="en-US" dirty="0" smtClean="0"/>
              <a:t>Network of urban highways and the public transport system</a:t>
            </a:r>
          </a:p>
          <a:p>
            <a:r>
              <a:rPr lang="en-US" dirty="0" smtClean="0"/>
              <a:t>Bus services on the highway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CEDEUS DTPM" id="{63A3927E-09BB-49C8-A894-949976873DEB}" vid="{04880183-8D4B-4433-8204-49BE327C36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 CEDEUS DTPM</Template>
  <TotalTime>4214</TotalTime>
  <Words>1318</Words>
  <Application>Microsoft Office PowerPoint</Application>
  <PresentationFormat>Widescreen</PresentationFormat>
  <Paragraphs>243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Super express services operated on urban highways: The opportunity of a new metropolitan transport mode</vt:lpstr>
      <vt:lpstr>PowerPoint Presentation</vt:lpstr>
      <vt:lpstr>PowerPoint Presentation</vt:lpstr>
      <vt:lpstr>PowerPoint Presentation</vt:lpstr>
      <vt:lpstr>That is…</vt:lpstr>
      <vt:lpstr>What current alternative transport modes do we have to face this situation?</vt:lpstr>
      <vt:lpstr>So, … </vt:lpstr>
      <vt:lpstr>Hypothesis and Objective</vt:lpstr>
      <vt:lpstr>The experience of Santiago, Chile</vt:lpstr>
      <vt:lpstr>Travel patterns</vt:lpstr>
      <vt:lpstr>Urban highways</vt:lpstr>
      <vt:lpstr>The public transport system</vt:lpstr>
      <vt:lpstr>Bus services on the highway Advantages: Travel time and financial cost</vt:lpstr>
      <vt:lpstr>But, also there are some concerns… </vt:lpstr>
      <vt:lpstr>Bus services on the highway Disadvantages: Types of buses</vt:lpstr>
      <vt:lpstr>Bus services on the highway Disadvantages: Payment method to bus operators</vt:lpstr>
      <vt:lpstr>Analysis of the payment scheme</vt:lpstr>
      <vt:lpstr>Definitions Measure of economic attractiveness</vt:lpstr>
      <vt:lpstr>Definitions Types of services</vt:lpstr>
      <vt:lpstr>Definitions Characteristics of the different types of services</vt:lpstr>
      <vt:lpstr>LTI vs PRI Scatter plot for all the services of the public transport system</vt:lpstr>
      <vt:lpstr>Economic evaluation of current payment scheme</vt:lpstr>
      <vt:lpstr>Economic evaluation of current payment scheme Comparison of marginal benefit per bus </vt:lpstr>
      <vt:lpstr>Economic evaluation of current payment scheme</vt:lpstr>
      <vt:lpstr>Economic evaluation of the new payment scheme</vt:lpstr>
      <vt:lpstr>Economic evaluation of the new payment scheme</vt:lpstr>
      <vt:lpstr>Conclusions</vt:lpstr>
      <vt:lpstr>Summary</vt:lpstr>
      <vt:lpstr>Summary</vt:lpstr>
      <vt:lpstr>Lessons</vt:lpstr>
      <vt:lpstr>Perspectives</vt:lpstr>
      <vt:lpstr>Super express services operated on urban highways: The opportunity of a new metropolitan transport mode</vt:lpstr>
      <vt:lpstr>Appendix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Matias Navarro</dc:creator>
  <cp:lastModifiedBy>Matias Navarro</cp:lastModifiedBy>
  <cp:revision>122</cp:revision>
  <dcterms:created xsi:type="dcterms:W3CDTF">2015-06-20T18:57:41Z</dcterms:created>
  <dcterms:modified xsi:type="dcterms:W3CDTF">2015-07-23T21:33:37Z</dcterms:modified>
</cp:coreProperties>
</file>