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377" r:id="rId2"/>
    <p:sldId id="416" r:id="rId3"/>
    <p:sldId id="396" r:id="rId4"/>
    <p:sldId id="513" r:id="rId5"/>
    <p:sldId id="503" r:id="rId6"/>
    <p:sldId id="466" r:id="rId7"/>
    <p:sldId id="492" r:id="rId8"/>
    <p:sldId id="522" r:id="rId9"/>
    <p:sldId id="504" r:id="rId10"/>
    <p:sldId id="508" r:id="rId11"/>
    <p:sldId id="494" r:id="rId12"/>
    <p:sldId id="510" r:id="rId13"/>
    <p:sldId id="506" r:id="rId14"/>
    <p:sldId id="511" r:id="rId15"/>
    <p:sldId id="523" r:id="rId16"/>
    <p:sldId id="495" r:id="rId17"/>
    <p:sldId id="524" r:id="rId18"/>
    <p:sldId id="496" r:id="rId19"/>
    <p:sldId id="509" r:id="rId20"/>
    <p:sldId id="514" r:id="rId21"/>
    <p:sldId id="517" r:id="rId22"/>
    <p:sldId id="515" r:id="rId23"/>
    <p:sldId id="521" r:id="rId24"/>
    <p:sldId id="518" r:id="rId25"/>
    <p:sldId id="525" r:id="rId26"/>
    <p:sldId id="498" r:id="rId27"/>
    <p:sldId id="499" r:id="rId28"/>
    <p:sldId id="502" r:id="rId29"/>
    <p:sldId id="526" r:id="rId30"/>
    <p:sldId id="438" r:id="rId31"/>
    <p:sldId id="456" r:id="rId32"/>
    <p:sldId id="532" r:id="rId33"/>
    <p:sldId id="441" r:id="rId34"/>
    <p:sldId id="486" r:id="rId35"/>
    <p:sldId id="443" r:id="rId36"/>
    <p:sldId id="440" r:id="rId37"/>
    <p:sldId id="527" r:id="rId38"/>
    <p:sldId id="528" r:id="rId39"/>
    <p:sldId id="529" r:id="rId40"/>
    <p:sldId id="530" r:id="rId41"/>
    <p:sldId id="531" r:id="rId42"/>
  </p:sldIdLst>
  <p:sldSz cx="9144000" cy="6858000" type="screen4x3"/>
  <p:notesSz cx="9931400" cy="67945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kola Besinovic" initials="N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66"/>
    <a:srgbClr val="FFCC00"/>
    <a:srgbClr val="FBFDFF"/>
    <a:srgbClr val="EFF6FF"/>
    <a:srgbClr val="ADC610"/>
    <a:srgbClr val="007A85"/>
    <a:srgbClr val="0F1150"/>
    <a:srgbClr val="B2B2B2"/>
    <a:srgbClr val="7BA0C9"/>
    <a:srgbClr val="77C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9" autoAdjust="0"/>
    <p:restoredTop sz="89932" autoAdjust="0"/>
  </p:normalViewPr>
  <p:slideViewPr>
    <p:cSldViewPr snapToGrid="0">
      <p:cViewPr varScale="1">
        <p:scale>
          <a:sx n="67" d="100"/>
          <a:sy n="67" d="100"/>
        </p:scale>
        <p:origin x="-546" y="-96"/>
      </p:cViewPr>
      <p:guideLst>
        <p:guide orient="horz" pos="1296"/>
        <p:guide pos="2901"/>
        <p:guide pos="57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4.xml"/><Relationship Id="rId3" Type="http://schemas.openxmlformats.org/officeDocument/2006/relationships/slide" Target="slides/slide9.xml"/><Relationship Id="rId7" Type="http://schemas.openxmlformats.org/officeDocument/2006/relationships/slide" Target="slides/slide13.xml"/><Relationship Id="rId12" Type="http://schemas.openxmlformats.org/officeDocument/2006/relationships/slide" Target="slides/slide29.xml"/><Relationship Id="rId2" Type="http://schemas.openxmlformats.org/officeDocument/2006/relationships/slide" Target="slides/slide8.xml"/><Relationship Id="rId1" Type="http://schemas.openxmlformats.org/officeDocument/2006/relationships/slide" Target="slides/slide7.xml"/><Relationship Id="rId6" Type="http://schemas.openxmlformats.org/officeDocument/2006/relationships/slide" Target="slides/slide12.xml"/><Relationship Id="rId11" Type="http://schemas.openxmlformats.org/officeDocument/2006/relationships/slide" Target="slides/slide25.xml"/><Relationship Id="rId5" Type="http://schemas.openxmlformats.org/officeDocument/2006/relationships/slide" Target="slides/slide11.xml"/><Relationship Id="rId10" Type="http://schemas.openxmlformats.org/officeDocument/2006/relationships/slide" Target="slides/slide17.xml"/><Relationship Id="rId4" Type="http://schemas.openxmlformats.org/officeDocument/2006/relationships/slide" Target="slides/slide10.xml"/><Relationship Id="rId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4381" cy="33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700" y="0"/>
            <a:ext cx="4304381" cy="33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ahoma" charset="0"/>
                <a:ea typeface="ＭＳ Ｐゴシック" charset="-128"/>
              </a:defRPr>
            </a:lvl1pPr>
          </a:lstStyle>
          <a:p>
            <a:pPr>
              <a:defRPr/>
            </a:pPr>
            <a:fld id="{9CC50B00-5B78-41F1-A9B5-77B4F93E0C1A}" type="datetime1">
              <a:rPr lang="en-US"/>
              <a:pPr>
                <a:defRPr/>
              </a:pPr>
              <a:t>7/17/2015</a:t>
            </a:fld>
            <a:endParaRPr lang="en-US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3471"/>
            <a:ext cx="4304381" cy="33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700" y="6453471"/>
            <a:ext cx="4304381" cy="33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ahoma" charset="0"/>
                <a:ea typeface="ＭＳ Ｐゴシック" charset="-128"/>
              </a:defRPr>
            </a:lvl1pPr>
          </a:lstStyle>
          <a:p>
            <a:pPr>
              <a:defRPr/>
            </a:pPr>
            <a:fld id="{DB0881DD-5A0D-4381-B8E1-D3DCB9BAF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60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4381" cy="33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7021" y="0"/>
            <a:ext cx="4304379" cy="33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7075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4961" y="3227822"/>
            <a:ext cx="7281480" cy="305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4558"/>
            <a:ext cx="4304381" cy="33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7021" y="6454558"/>
            <a:ext cx="4304379" cy="33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20BBB93-6B28-4796-BDC7-BB616CC90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292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FDB540B-EF8F-472B-BB92-147F486A22B4}" type="slidenum">
              <a:rPr lang="en-GB" sz="1200" smtClean="0">
                <a:latin typeface="Times" pitchFamily="18" charset="0"/>
              </a:rPr>
              <a:pPr/>
              <a:t>7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7075" y="509588"/>
            <a:ext cx="3398838" cy="2547937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FDB540B-EF8F-472B-BB92-147F486A22B4}" type="slidenum">
              <a:rPr lang="en-GB" sz="1200" smtClean="0">
                <a:latin typeface="Times" pitchFamily="18" charset="0"/>
              </a:rPr>
              <a:pPr/>
              <a:t>17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7075" y="509588"/>
            <a:ext cx="3398838" cy="2547937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FDB540B-EF8F-472B-BB92-147F486A22B4}" type="slidenum">
              <a:rPr lang="en-GB" sz="1200" smtClean="0">
                <a:latin typeface="Times" pitchFamily="18" charset="0"/>
              </a:rPr>
              <a:pPr/>
              <a:t>25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7075" y="509588"/>
            <a:ext cx="3398838" cy="2547937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FDB540B-EF8F-472B-BB92-147F486A22B4}" type="slidenum">
              <a:rPr lang="en-GB" sz="1200" smtClean="0">
                <a:latin typeface="Times" pitchFamily="18" charset="0"/>
              </a:rPr>
              <a:pPr/>
              <a:t>29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7075" y="509588"/>
            <a:ext cx="3398838" cy="2547937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418762E-7198-4EFA-8A80-B8D08BF5814C}" type="slidenum">
              <a:rPr lang="en-GB" sz="1200" smtClean="0">
                <a:latin typeface="Times" pitchFamily="18" charset="0"/>
              </a:rPr>
              <a:pPr/>
              <a:t>37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7075" y="509588"/>
            <a:ext cx="3398838" cy="2547937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C00301C-1F2B-493D-B044-57AF0A82BEBC}" type="slidenum">
              <a:rPr lang="en-GB" sz="1200" smtClean="0">
                <a:latin typeface="Times" pitchFamily="18" charset="0"/>
              </a:rPr>
              <a:pPr/>
              <a:t>38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7075" y="509588"/>
            <a:ext cx="3398838" cy="2547937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FDB540B-EF8F-472B-BB92-147F486A22B4}" type="slidenum">
              <a:rPr lang="en-GB" sz="1200" smtClean="0">
                <a:latin typeface="Times" pitchFamily="18" charset="0"/>
              </a:rPr>
              <a:pPr/>
              <a:t>8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7075" y="509588"/>
            <a:ext cx="3398838" cy="2547937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FDB540B-EF8F-472B-BB92-147F486A22B4}" type="slidenum">
              <a:rPr lang="en-GB" sz="1200" smtClean="0">
                <a:latin typeface="Times" pitchFamily="18" charset="0"/>
              </a:rPr>
              <a:pPr/>
              <a:t>9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7075" y="509588"/>
            <a:ext cx="3398838" cy="2547937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FDB540B-EF8F-472B-BB92-147F486A22B4}" type="slidenum">
              <a:rPr lang="en-GB" sz="1200" smtClean="0">
                <a:latin typeface="Times" pitchFamily="18" charset="0"/>
              </a:rPr>
              <a:pPr/>
              <a:t>10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7075" y="509588"/>
            <a:ext cx="3398838" cy="2547937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FDB540B-EF8F-472B-BB92-147F486A22B4}" type="slidenum">
              <a:rPr lang="en-GB" sz="1200" smtClean="0">
                <a:latin typeface="Times" pitchFamily="18" charset="0"/>
              </a:rPr>
              <a:pPr/>
              <a:t>11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7075" y="509588"/>
            <a:ext cx="3398838" cy="2547937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FDB540B-EF8F-472B-BB92-147F486A22B4}" type="slidenum">
              <a:rPr lang="en-GB" sz="1200" smtClean="0">
                <a:latin typeface="Times" pitchFamily="18" charset="0"/>
              </a:rPr>
              <a:pPr/>
              <a:t>12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7075" y="509588"/>
            <a:ext cx="3398838" cy="2547937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FDB540B-EF8F-472B-BB92-147F486A22B4}" type="slidenum">
              <a:rPr lang="en-GB" sz="1200" smtClean="0">
                <a:latin typeface="Times" pitchFamily="18" charset="0"/>
              </a:rPr>
              <a:pPr/>
              <a:t>13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7075" y="509588"/>
            <a:ext cx="3398838" cy="2547937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FDB540B-EF8F-472B-BB92-147F486A22B4}" type="slidenum">
              <a:rPr lang="en-GB" sz="1200" smtClean="0">
                <a:latin typeface="Times" pitchFamily="18" charset="0"/>
              </a:rPr>
              <a:pPr/>
              <a:t>14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7075" y="509588"/>
            <a:ext cx="3398838" cy="2547937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FDB540B-EF8F-472B-BB92-147F486A22B4}" type="slidenum">
              <a:rPr lang="en-GB" sz="1200" smtClean="0">
                <a:latin typeface="Times" pitchFamily="18" charset="0"/>
              </a:rPr>
              <a:pPr/>
              <a:t>15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7075" y="509588"/>
            <a:ext cx="3398838" cy="2547937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471488" y="2055813"/>
            <a:ext cx="7307262" cy="18970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799" y="2155827"/>
            <a:ext cx="6798733" cy="64664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94265" y="2861729"/>
            <a:ext cx="6781801" cy="101600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  <a:latin typeface="Bookman Old Style"/>
                <a:cs typeface="Bookman Old Style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subtitle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067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853833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812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288088" y="457200"/>
            <a:ext cx="1789112" cy="487838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7575" y="457200"/>
            <a:ext cx="5218113" cy="487838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0057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513" y="1828800"/>
            <a:ext cx="3492500" cy="3506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0413" y="1828800"/>
            <a:ext cx="3494087" cy="167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0413" y="3657600"/>
            <a:ext cx="3494087" cy="1677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508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5699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031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83989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25513" y="1828800"/>
            <a:ext cx="3492500" cy="3506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0413" y="1828800"/>
            <a:ext cx="3494087" cy="3506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088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075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390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920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3291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457200"/>
            <a:ext cx="715962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  <a:br>
              <a:rPr lang="nl-NL" smtClean="0"/>
            </a:br>
            <a:endParaRPr lang="nl-NL" smtClean="0"/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513" y="1828800"/>
            <a:ext cx="7138987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</p:txBody>
      </p:sp>
      <p:sp>
        <p:nvSpPr>
          <p:cNvPr id="1028" name="Rectangle 13"/>
          <p:cNvSpPr>
            <a:spLocks noChangeArrowheads="1"/>
          </p:cNvSpPr>
          <p:nvPr/>
        </p:nvSpPr>
        <p:spPr bwMode="auto">
          <a:xfrm>
            <a:off x="0" y="6132513"/>
            <a:ext cx="9144000" cy="725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nl-NL" sz="2200"/>
          </a:p>
        </p:txBody>
      </p:sp>
      <p:sp>
        <p:nvSpPr>
          <p:cNvPr id="1029" name="Rectangle 19"/>
          <p:cNvSpPr>
            <a:spLocks noChangeArrowheads="1"/>
          </p:cNvSpPr>
          <p:nvPr/>
        </p:nvSpPr>
        <p:spPr bwMode="auto">
          <a:xfrm>
            <a:off x="0" y="6584950"/>
            <a:ext cx="9144000" cy="273050"/>
          </a:xfrm>
          <a:prstGeom prst="rect">
            <a:avLst/>
          </a:prstGeom>
          <a:solidFill>
            <a:srgbClr val="00A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nl-NL" sz="2200"/>
          </a:p>
        </p:txBody>
      </p:sp>
      <p:sp>
        <p:nvSpPr>
          <p:cNvPr id="1030" name="Line 20"/>
          <p:cNvSpPr>
            <a:spLocks noChangeShapeType="1"/>
          </p:cNvSpPr>
          <p:nvPr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1" name="Line 22"/>
          <p:cNvSpPr>
            <a:spLocks noChangeShapeType="1"/>
          </p:cNvSpPr>
          <p:nvPr/>
        </p:nvSpPr>
        <p:spPr bwMode="auto">
          <a:xfrm>
            <a:off x="0" y="61341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2" name="Text Box 23"/>
          <p:cNvSpPr txBox="1">
            <a:spLocks noChangeArrowheads="1"/>
          </p:cNvSpPr>
          <p:nvPr/>
        </p:nvSpPr>
        <p:spPr bwMode="auto">
          <a:xfrm>
            <a:off x="3124200" y="6248400"/>
            <a:ext cx="441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nl-NL" sz="1400">
              <a:solidFill>
                <a:schemeClr val="bg2"/>
              </a:solidFill>
              <a:ea typeface="ＭＳ Ｐゴシック" pitchFamily="34" charset="-128"/>
            </a:endParaRPr>
          </a:p>
        </p:txBody>
      </p:sp>
      <p:sp>
        <p:nvSpPr>
          <p:cNvPr id="1033" name="Rectangle 20"/>
          <p:cNvSpPr>
            <a:spLocks noChangeArrowheads="1"/>
          </p:cNvSpPr>
          <p:nvPr/>
        </p:nvSpPr>
        <p:spPr bwMode="auto">
          <a:xfrm>
            <a:off x="0" y="0"/>
            <a:ext cx="469900" cy="2057400"/>
          </a:xfrm>
          <a:prstGeom prst="rect">
            <a:avLst/>
          </a:prstGeom>
          <a:solidFill>
            <a:srgbClr val="00A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nl-NL" sz="2200"/>
          </a:p>
        </p:txBody>
      </p:sp>
      <p:pic>
        <p:nvPicPr>
          <p:cNvPr id="1034" name="Picture 10" descr="logo_rgb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6181725"/>
            <a:ext cx="88106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7"/>
          <p:cNvSpPr>
            <a:spLocks noChangeArrowheads="1"/>
          </p:cNvSpPr>
          <p:nvPr/>
        </p:nvSpPr>
        <p:spPr bwMode="auto">
          <a:xfrm>
            <a:off x="7735888" y="6362700"/>
            <a:ext cx="45243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fld id="{07D98803-9913-41E5-ADC9-1D1879114871}" type="slidenum">
              <a:rPr lang="nl-NL" sz="1100">
                <a:ea typeface="ＭＳ Ｐゴシック" pitchFamily="34" charset="-128"/>
              </a:rPr>
              <a:pPr algn="r"/>
              <a:t>‹#›</a:t>
            </a:fld>
            <a:endParaRPr lang="nl-NL" sz="1100">
              <a:ea typeface="ＭＳ Ｐゴシック" pitchFamily="34" charset="-128"/>
            </a:endParaRPr>
          </a:p>
        </p:txBody>
      </p:sp>
      <p:sp>
        <p:nvSpPr>
          <p:cNvPr id="1036" name="TextBox 19"/>
          <p:cNvSpPr txBox="1">
            <a:spLocks noChangeArrowheads="1"/>
          </p:cNvSpPr>
          <p:nvPr/>
        </p:nvSpPr>
        <p:spPr bwMode="auto">
          <a:xfrm>
            <a:off x="6656388" y="6324600"/>
            <a:ext cx="1463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1000">
                <a:solidFill>
                  <a:srgbClr val="00A6D6"/>
                </a:solidFill>
              </a:rPr>
              <a:t>Challenge the future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-128"/>
          <a:cs typeface="ＭＳ Ｐゴシック" charset="-128"/>
        </a:defRPr>
      </a:lvl2pPr>
      <a:lvl3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-128"/>
          <a:cs typeface="ＭＳ Ｐゴシック" charset="-128"/>
        </a:defRPr>
      </a:lvl3pPr>
      <a:lvl4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-128"/>
          <a:cs typeface="ＭＳ Ｐゴシック" charset="-128"/>
        </a:defRPr>
      </a:lvl4pPr>
      <a:lvl5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-128"/>
          <a:cs typeface="ＭＳ Ｐゴシック" charset="-128"/>
        </a:defRPr>
      </a:lvl5pPr>
      <a:lvl6pPr marL="13144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6pPr>
      <a:lvl7pPr marL="17716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7pPr>
      <a:lvl8pPr marL="22288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8pPr>
      <a:lvl9pPr marL="26860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9pPr>
    </p:titleStyle>
    <p:bodyStyle>
      <a:lvl1pPr marL="195263" indent="-195263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6D6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76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6D6"/>
        </a:buClr>
        <a:buFont typeface="Times" pitchFamily="18" charset="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2pPr>
      <a:lvl3pPr marL="957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6D6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338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1719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  <a:ea typeface="ＭＳ Ｐゴシック" charset="-128"/>
        </a:defRPr>
      </a:lvl5pPr>
      <a:lvl6pPr marL="21764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6pPr>
      <a:lvl7pPr marL="26336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7pPr>
      <a:lvl8pPr marL="30908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8pPr>
      <a:lvl9pPr marL="35480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471489" y="2055813"/>
            <a:ext cx="6219598" cy="18970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075" name="Title 3"/>
          <p:cNvSpPr>
            <a:spLocks noGrp="1"/>
          </p:cNvSpPr>
          <p:nvPr>
            <p:ph type="ctrTitle"/>
          </p:nvPr>
        </p:nvSpPr>
        <p:spPr>
          <a:xfrm>
            <a:off x="455723" y="2057400"/>
            <a:ext cx="7272946" cy="1242296"/>
          </a:xfrm>
        </p:spPr>
        <p:txBody>
          <a:bodyPr/>
          <a:lstStyle/>
          <a:p>
            <a:pPr marL="0" indent="0" algn="r"/>
            <a:r>
              <a:rPr lang="en-GB" sz="3200" b="1" dirty="0" smtClean="0"/>
              <a:t>  </a:t>
            </a:r>
            <a:r>
              <a:rPr lang="en-GB" sz="3200" b="1" dirty="0" smtClean="0"/>
              <a:t>Robust t</a:t>
            </a:r>
            <a:r>
              <a:rPr lang="en-GB" sz="3200" b="1" dirty="0" smtClean="0"/>
              <a:t>rain </a:t>
            </a:r>
            <a:r>
              <a:rPr lang="en-GB" sz="3200" b="1" dirty="0"/>
              <a:t>routing </a:t>
            </a: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>          </a:t>
            </a:r>
            <a:r>
              <a:rPr lang="en-GB" sz="3200" b="1" dirty="0" smtClean="0"/>
              <a:t>in station areas with reducing capacity utilization</a:t>
            </a:r>
            <a:endParaRPr lang="en-US" sz="3000" b="1" dirty="0" smtClean="0">
              <a:ea typeface="ＭＳ Ｐゴシック" pitchFamily="34" charset="-128"/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0" y="0"/>
            <a:ext cx="469900" cy="2057400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nl-NL" sz="2200" dirty="0"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218919"/>
            <a:ext cx="9143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dirty="0" smtClean="0"/>
              <a:t>Rotterdam, 20-07-2015</a:t>
            </a:r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-2" y="1173830"/>
            <a:ext cx="9143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2060"/>
                </a:solidFill>
              </a:rPr>
              <a:t>CASPT 2015</a:t>
            </a:r>
            <a:endParaRPr lang="en-GB" sz="2000" b="1" dirty="0" smtClean="0">
              <a:solidFill>
                <a:srgbClr val="002060"/>
              </a:solidFill>
            </a:endParaRPr>
          </a:p>
        </p:txBody>
      </p:sp>
      <p:sp>
        <p:nvSpPr>
          <p:cNvPr id="10" name="Subtitle 1"/>
          <p:cNvSpPr txBox="1">
            <a:spLocks/>
          </p:cNvSpPr>
          <p:nvPr/>
        </p:nvSpPr>
        <p:spPr bwMode="auto">
          <a:xfrm>
            <a:off x="-2" y="4189381"/>
            <a:ext cx="9144000" cy="37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None/>
              <a:defRPr sz="2000">
                <a:solidFill>
                  <a:srgbClr val="00A6D6"/>
                </a:solidFill>
                <a:latin typeface="Bookman Old Style"/>
                <a:ea typeface="ＭＳ Ｐゴシック" charset="-128"/>
                <a:cs typeface="Bookman Old Style"/>
              </a:defRPr>
            </a:lvl1pPr>
            <a:lvl2pPr marL="457200" indent="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pitchFamily="18" charset="0"/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pitchFamily="18" charset="0"/>
              <a:buNone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None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None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None/>
              <a:defRPr sz="12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None/>
              <a:defRPr sz="12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None/>
              <a:defRPr sz="12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None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GB" dirty="0"/>
              <a:t>Nikola Be</a:t>
            </a:r>
            <a:r>
              <a:rPr lang="sr-Latn-RS" dirty="0" smtClean="0"/>
              <a:t>šinović</a:t>
            </a:r>
            <a:r>
              <a:rPr lang="en-GB" dirty="0" smtClean="0"/>
              <a:t>, </a:t>
            </a:r>
            <a:r>
              <a:rPr lang="sr-Latn-RS" dirty="0" smtClean="0"/>
              <a:t>Rob </a:t>
            </a:r>
            <a:r>
              <a:rPr lang="sr-Latn-RS" dirty="0"/>
              <a:t>M.P. </a:t>
            </a:r>
            <a:r>
              <a:rPr lang="sr-Latn-RS" dirty="0" smtClean="0"/>
              <a:t>Goverde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71489" y="353793"/>
            <a:ext cx="797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/>
              <a:t>The </a:t>
            </a:r>
            <a:r>
              <a:rPr lang="en-GB" sz="1800" dirty="0" smtClean="0"/>
              <a:t>13th </a:t>
            </a:r>
            <a:r>
              <a:rPr lang="en-GB" sz="1800" dirty="0"/>
              <a:t>Conference on Advanced Systems in Public Transport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besinovic\Dropbox\PhD\Conferences\CASPT 2015\blue train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3" b="53288"/>
          <a:stretch/>
        </p:blipFill>
        <p:spPr bwMode="auto">
          <a:xfrm>
            <a:off x="1414272" y="2931035"/>
            <a:ext cx="2042160" cy="315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nbesinovic\Dropbox\PhD\Conferences\CASPT 2015\yellow train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42"/>
          <a:stretch/>
        </p:blipFill>
        <p:spPr bwMode="auto">
          <a:xfrm>
            <a:off x="4317628" y="2945894"/>
            <a:ext cx="1492622" cy="319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5" name="Rectangle 5"/>
          <p:cNvSpPr>
            <a:spLocks noChangeArrowheads="1"/>
          </p:cNvSpPr>
          <p:nvPr/>
        </p:nvSpPr>
        <p:spPr bwMode="auto">
          <a:xfrm>
            <a:off x="684213" y="1135377"/>
            <a:ext cx="7772400" cy="482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1244600"/>
          </a:xfrm>
        </p:spPr>
        <p:txBody>
          <a:bodyPr/>
          <a:lstStyle/>
          <a:p>
            <a:r>
              <a:rPr lang="en-GB" dirty="0" err="1" smtClean="0"/>
              <a:t>Preprocessing</a:t>
            </a:r>
            <a:r>
              <a:rPr lang="en-GB" dirty="0" smtClean="0"/>
              <a:t> (</a:t>
            </a:r>
            <a:r>
              <a:rPr lang="en-GB" dirty="0"/>
              <a:t>1</a:t>
            </a:r>
            <a:r>
              <a:rPr lang="en-GB" dirty="0" smtClean="0"/>
              <a:t>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Introduction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Motivation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</a:t>
            </a:r>
            <a:r>
              <a:rPr lang="en-US" sz="1400" b="1" dirty="0">
                <a:solidFill>
                  <a:schemeClr val="bg1"/>
                </a:solidFill>
                <a:latin typeface="Constantia" pitchFamily="18" charset="0"/>
              </a:rPr>
              <a:t>Methodology</a:t>
            </a: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 |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Case study | Discussion</a:t>
            </a:r>
            <a:endParaRPr lang="en-US" sz="1400" b="1" dirty="0">
              <a:solidFill>
                <a:schemeClr val="bg2"/>
              </a:solidFill>
              <a:latin typeface="Constantia" pitchFamily="18" charset="0"/>
            </a:endParaRPr>
          </a:p>
        </p:txBody>
      </p:sp>
      <p:pic>
        <p:nvPicPr>
          <p:cNvPr id="10" name="Picture 2" descr="C:\Users\nbesinovic\Dropbox\PhD\Conferences\CASPT 2015\simple infr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563" y="1232982"/>
            <a:ext cx="5857875" cy="172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904826" y="3106508"/>
                <a:ext cx="1477519" cy="595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𝑡𝑟𝑎𝑖𝑛</m:t>
                          </m:r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  </m:t>
                          </m:r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𝑟𝑒𝑠𝑜𝑢𝑟𝑐𝑒</m:t>
                          </m:r>
                        </m:sub>
                      </m:sSub>
                    </m:oMath>
                  </m:oMathPara>
                </a14:m>
                <a:endParaRPr lang="en-GB" sz="1600" b="0" dirty="0" smtClean="0">
                  <a:solidFill>
                    <a:schemeClr val="tx1"/>
                  </a:solidFill>
                </a:endParaRPr>
              </a:p>
              <a:p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826" y="3106508"/>
                <a:ext cx="1477519" cy="59554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 bwMode="auto">
          <a:xfrm flipH="1">
            <a:off x="2500699" y="3396298"/>
            <a:ext cx="528761" cy="1461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109379" y="3207558"/>
            <a:ext cx="3034621" cy="393571"/>
          </a:xfrm>
        </p:spPr>
        <p:txBody>
          <a:bodyPr/>
          <a:lstStyle/>
          <a:p>
            <a:r>
              <a:rPr lang="en-GB" dirty="0" smtClean="0"/>
              <a:t>Resource tree – acyclic graph that includes all alternative routes 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4551785" y="221086"/>
            <a:ext cx="26532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2000" dirty="0" smtClean="0">
                <a:latin typeface="+mj-lt"/>
              </a:rPr>
              <a:t>Resource trees</a:t>
            </a:r>
          </a:p>
          <a:p>
            <a:pPr algn="l"/>
            <a:r>
              <a:rPr lang="en-GB" sz="2000" dirty="0" smtClean="0">
                <a:solidFill>
                  <a:schemeClr val="accent3">
                    <a:lumMod val="85000"/>
                  </a:schemeClr>
                </a:solidFill>
                <a:latin typeface="+mj-lt"/>
              </a:rPr>
              <a:t>Blocking times</a:t>
            </a:r>
          </a:p>
          <a:p>
            <a:pPr algn="l"/>
            <a:r>
              <a:rPr lang="en-GB" sz="2000" dirty="0" smtClean="0">
                <a:solidFill>
                  <a:schemeClr val="accent3">
                    <a:lumMod val="85000"/>
                  </a:schemeClr>
                </a:solidFill>
                <a:latin typeface="+mj-lt"/>
              </a:rPr>
              <a:t>Conflict </a:t>
            </a:r>
            <a:r>
              <a:rPr lang="en-GB" sz="2000" dirty="0">
                <a:solidFill>
                  <a:schemeClr val="accent3">
                    <a:lumMod val="85000"/>
                  </a:schemeClr>
                </a:solidFill>
                <a:latin typeface="+mj-lt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323727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5" name="Rectangle 5"/>
          <p:cNvSpPr>
            <a:spLocks noChangeArrowheads="1"/>
          </p:cNvSpPr>
          <p:nvPr/>
        </p:nvSpPr>
        <p:spPr bwMode="auto">
          <a:xfrm>
            <a:off x="684213" y="1135377"/>
            <a:ext cx="7772400" cy="482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989942" cy="1244600"/>
          </a:xfrm>
        </p:spPr>
        <p:txBody>
          <a:bodyPr/>
          <a:lstStyle/>
          <a:p>
            <a:r>
              <a:rPr lang="en-GB" dirty="0" err="1" smtClean="0"/>
              <a:t>Preprocessing</a:t>
            </a:r>
            <a:r>
              <a:rPr lang="en-GB" dirty="0" smtClean="0"/>
              <a:t> (2</a:t>
            </a:r>
            <a:r>
              <a:rPr lang="en-GB" dirty="0" smtClean="0"/>
              <a:t>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Introduction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Motivation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</a:t>
            </a:r>
            <a:r>
              <a:rPr lang="en-US" sz="1400" b="1" dirty="0">
                <a:solidFill>
                  <a:schemeClr val="bg1"/>
                </a:solidFill>
                <a:latin typeface="Constantia" pitchFamily="18" charset="0"/>
              </a:rPr>
              <a:t>Methodology</a:t>
            </a: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 |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Case study | Discussion</a:t>
            </a:r>
            <a:endParaRPr lang="en-US" sz="1400" b="1" dirty="0">
              <a:solidFill>
                <a:schemeClr val="bg2"/>
              </a:solidFill>
              <a:latin typeface="Constantia" pitchFamily="18" charset="0"/>
            </a:endParaRPr>
          </a:p>
        </p:txBody>
      </p:sp>
      <p:pic>
        <p:nvPicPr>
          <p:cNvPr id="65" name="Picture 2" descr="C:\Users\nbesinovic\Dropbox\PhD\Conferences\CASPT 2015\simple infr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563" y="1232982"/>
            <a:ext cx="5857875" cy="172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C:\Users\nbesinovic\Dropbox\PhD\Conferences\CASPT 2015\BTstairway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77"/>
          <a:stretch/>
        </p:blipFill>
        <p:spPr bwMode="auto">
          <a:xfrm>
            <a:off x="1431235" y="2888744"/>
            <a:ext cx="6019138" cy="355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/>
          <p:cNvSpPr/>
          <p:nvPr/>
        </p:nvSpPr>
        <p:spPr bwMode="auto">
          <a:xfrm>
            <a:off x="1498563" y="1550504"/>
            <a:ext cx="552874" cy="23853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1498563" y="1982881"/>
            <a:ext cx="552874" cy="23853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35841" name="Straight Arrow Connector 35840"/>
          <p:cNvCxnSpPr/>
          <p:nvPr/>
        </p:nvCxnSpPr>
        <p:spPr bwMode="auto">
          <a:xfrm>
            <a:off x="795130" y="2888744"/>
            <a:ext cx="0" cy="14447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845" name="Straight Arrow Connector 35844"/>
          <p:cNvCxnSpPr/>
          <p:nvPr/>
        </p:nvCxnSpPr>
        <p:spPr bwMode="auto">
          <a:xfrm>
            <a:off x="795130" y="2888744"/>
            <a:ext cx="70343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846" name="TextBox 35845"/>
          <p:cNvSpPr txBox="1"/>
          <p:nvPr/>
        </p:nvSpPr>
        <p:spPr>
          <a:xfrm rot="16200000">
            <a:off x="353342" y="3878865"/>
            <a:ext cx="575799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GB" sz="1400" dirty="0" smtClean="0"/>
              <a:t>Time</a:t>
            </a:r>
            <a:endParaRPr lang="en-GB" sz="1400" dirty="0"/>
          </a:p>
        </p:txBody>
      </p:sp>
      <p:sp>
        <p:nvSpPr>
          <p:cNvPr id="73" name="Rectangle 72"/>
          <p:cNvSpPr/>
          <p:nvPr/>
        </p:nvSpPr>
        <p:spPr>
          <a:xfrm>
            <a:off x="4551785" y="221086"/>
            <a:ext cx="26532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2000" dirty="0" smtClean="0">
                <a:solidFill>
                  <a:schemeClr val="accent3">
                    <a:lumMod val="85000"/>
                  </a:schemeClr>
                </a:solidFill>
                <a:latin typeface="+mj-lt"/>
              </a:rPr>
              <a:t>Resource trees</a:t>
            </a:r>
          </a:p>
          <a:p>
            <a:pPr algn="l"/>
            <a:r>
              <a:rPr lang="en-GB" sz="2000" dirty="0" smtClean="0">
                <a:latin typeface="+mj-lt"/>
              </a:rPr>
              <a:t>Blocking times</a:t>
            </a:r>
          </a:p>
          <a:p>
            <a:pPr algn="l"/>
            <a:r>
              <a:rPr lang="en-GB" sz="2000" dirty="0" smtClean="0">
                <a:solidFill>
                  <a:schemeClr val="accent3">
                    <a:lumMod val="85000"/>
                  </a:schemeClr>
                </a:solidFill>
                <a:latin typeface="+mj-lt"/>
              </a:rPr>
              <a:t>Conflict </a:t>
            </a:r>
            <a:r>
              <a:rPr lang="en-GB" sz="2000" dirty="0">
                <a:solidFill>
                  <a:schemeClr val="accent3">
                    <a:lumMod val="85000"/>
                  </a:schemeClr>
                </a:solidFill>
                <a:latin typeface="+mj-lt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2913264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3.39579E-6 C 0.02343 -0.00093 0.04478 -0.00579 0.06787 -0.0081 C 0.17256 -0.00717 0.27395 -0.00694 0.37742 -0.00694 C 0.3769 -0.0081 0.37517 -0.00926 0.37569 -0.01041 C 0.37725 -0.01365 0.38055 -0.01458 0.38263 -0.01735 C 0.38367 -0.01874 0.3861 -0.02568 0.38697 -0.02776 C 0.38767 -0.0347 0.38958 -0.04072 0.39044 -0.04766 C 0.39096 -0.05136 0.39044 -0.05645 0.39305 -0.05922 C 0.39357 -0.05992 0.39895 -0.06154 0.39912 -0.06154 C 0.4743 -0.05737 0.41492 -0.05783 0.57916 -0.06038 C 0.58628 -0.06223 0.58211 -0.06154 0.59218 -0.06154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96253E-6 C 0.12257 -0.00162 0.06961 0.02753 0.09739 -0.02197 C 0.09895 -0.02822 0.10503 -0.03099 0.10868 -0.03585 C 0.11145 -0.04696 0.1125 -0.04649 0.11996 -0.04857 C 0.12864 -0.05621 0.14965 -0.05389 0.15746 -0.05436 C 0.20121 -0.05713 0.24323 -0.05736 0.28784 -0.05783 C 0.33836 -0.06315 0.38923 -0.06245 0.43993 -0.06361 C 0.48281 -0.06454 0.56875 -0.06477 0.56875 -0.06477 " pathEditMode="relative" ptsTypes="fffffffA">
                                      <p:cBhvr>
                                        <p:cTn id="1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5" name="Rectangle 5"/>
          <p:cNvSpPr>
            <a:spLocks noChangeArrowheads="1"/>
          </p:cNvSpPr>
          <p:nvPr/>
        </p:nvSpPr>
        <p:spPr bwMode="auto">
          <a:xfrm>
            <a:off x="684213" y="1135377"/>
            <a:ext cx="7772400" cy="482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989942" cy="1244600"/>
          </a:xfrm>
        </p:spPr>
        <p:txBody>
          <a:bodyPr/>
          <a:lstStyle/>
          <a:p>
            <a:r>
              <a:rPr lang="en-GB" dirty="0" err="1" smtClean="0"/>
              <a:t>Preprocessing</a:t>
            </a:r>
            <a:r>
              <a:rPr lang="en-GB" dirty="0" smtClean="0"/>
              <a:t> (2</a:t>
            </a:r>
            <a:r>
              <a:rPr lang="en-GB" dirty="0" smtClean="0"/>
              <a:t>)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Introduction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Motivation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</a:t>
            </a:r>
            <a:r>
              <a:rPr lang="en-US" sz="1400" b="1" dirty="0">
                <a:solidFill>
                  <a:schemeClr val="bg1"/>
                </a:solidFill>
                <a:latin typeface="Constantia" pitchFamily="18" charset="0"/>
              </a:rPr>
              <a:t>Methodology</a:t>
            </a: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 |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Case study | Discussion</a:t>
            </a:r>
            <a:endParaRPr lang="en-US" sz="1400" b="1" dirty="0">
              <a:solidFill>
                <a:schemeClr val="bg2"/>
              </a:solidFill>
              <a:latin typeface="Constantia" pitchFamily="18" charset="0"/>
            </a:endParaRPr>
          </a:p>
        </p:txBody>
      </p:sp>
      <p:pic>
        <p:nvPicPr>
          <p:cNvPr id="65" name="Picture 2" descr="C:\Users\nbesinovic\Dropbox\PhD\Conferences\CASPT 2015\simple infr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563" y="1232982"/>
            <a:ext cx="5857875" cy="172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nbesinovic\Dropbox\PhD\Conferences\CASPT 2015\BTstairway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30"/>
          <a:stretch/>
        </p:blipFill>
        <p:spPr bwMode="auto">
          <a:xfrm>
            <a:off x="1431235" y="2714624"/>
            <a:ext cx="603504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>
            <a:off x="795130" y="2888744"/>
            <a:ext cx="0" cy="14447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795130" y="2888744"/>
            <a:ext cx="70343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 rot="16200000">
            <a:off x="353342" y="3878865"/>
            <a:ext cx="575799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GB" sz="1400" dirty="0" smtClean="0"/>
              <a:t>Time</a:t>
            </a:r>
            <a:endParaRPr lang="en-GB" sz="1400" dirty="0"/>
          </a:p>
        </p:txBody>
      </p:sp>
      <p:sp>
        <p:nvSpPr>
          <p:cNvPr id="13" name="Rectangle 12"/>
          <p:cNvSpPr/>
          <p:nvPr/>
        </p:nvSpPr>
        <p:spPr>
          <a:xfrm>
            <a:off x="4551785" y="221086"/>
            <a:ext cx="26532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2000" dirty="0" smtClean="0">
                <a:solidFill>
                  <a:schemeClr val="accent3">
                    <a:lumMod val="85000"/>
                  </a:schemeClr>
                </a:solidFill>
                <a:latin typeface="+mj-lt"/>
              </a:rPr>
              <a:t>Resource trees</a:t>
            </a:r>
          </a:p>
          <a:p>
            <a:pPr algn="l"/>
            <a:r>
              <a:rPr lang="en-GB" sz="2000" dirty="0" smtClean="0">
                <a:latin typeface="+mj-lt"/>
              </a:rPr>
              <a:t>Blocking times</a:t>
            </a:r>
          </a:p>
          <a:p>
            <a:pPr algn="l"/>
            <a:r>
              <a:rPr lang="en-GB" sz="2000" dirty="0" smtClean="0">
                <a:solidFill>
                  <a:schemeClr val="accent3">
                    <a:lumMod val="85000"/>
                  </a:schemeClr>
                </a:solidFill>
                <a:latin typeface="+mj-lt"/>
              </a:rPr>
              <a:t>Conflict </a:t>
            </a:r>
            <a:r>
              <a:rPr lang="en-GB" sz="2000" dirty="0">
                <a:solidFill>
                  <a:schemeClr val="accent3">
                    <a:lumMod val="85000"/>
                  </a:schemeClr>
                </a:solidFill>
                <a:latin typeface="+mj-lt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1535937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5" name="Rectangle 5"/>
          <p:cNvSpPr>
            <a:spLocks noChangeArrowheads="1"/>
          </p:cNvSpPr>
          <p:nvPr/>
        </p:nvSpPr>
        <p:spPr bwMode="auto">
          <a:xfrm>
            <a:off x="684213" y="1135377"/>
            <a:ext cx="7772400" cy="482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989942" cy="1244600"/>
          </a:xfrm>
        </p:spPr>
        <p:txBody>
          <a:bodyPr/>
          <a:lstStyle/>
          <a:p>
            <a:r>
              <a:rPr lang="en-GB" dirty="0" err="1" smtClean="0"/>
              <a:t>Preprocessing</a:t>
            </a:r>
            <a:r>
              <a:rPr lang="en-GB" dirty="0" smtClean="0"/>
              <a:t> (3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Introduction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Motivation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</a:t>
            </a:r>
            <a:r>
              <a:rPr lang="en-US" sz="1400" b="1" dirty="0">
                <a:solidFill>
                  <a:schemeClr val="bg1"/>
                </a:solidFill>
                <a:latin typeface="Constantia" pitchFamily="18" charset="0"/>
              </a:rPr>
              <a:t>Methodology</a:t>
            </a: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 |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Case study | Discussion</a:t>
            </a:r>
            <a:endParaRPr lang="en-US" sz="1400" b="1" dirty="0">
              <a:solidFill>
                <a:schemeClr val="bg2"/>
              </a:solidFill>
              <a:latin typeface="Constantia" pitchFamily="18" charset="0"/>
            </a:endParaRPr>
          </a:p>
        </p:txBody>
      </p:sp>
      <p:pic>
        <p:nvPicPr>
          <p:cNvPr id="65" name="Picture 2" descr="C:\Users\nbesinovic\Dropbox\PhD\Conferences\CASPT 2015\simple infr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563" y="1232982"/>
            <a:ext cx="5857875" cy="172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6247004" y="4359111"/>
                <a:ext cx="2659126" cy="424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</a:rPr>
                            <m:t>𝑏𝑙𝑢𝑒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,  5</m:t>
                          </m:r>
                        </m:sub>
                      </m:sSub>
                      <m:r>
                        <a:rPr lang="en-GB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</a:rPr>
                            <m:t>𝑦𝑒𝑙𝑙𝑜𝑤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,5</m:t>
                          </m:r>
                        </m:sub>
                      </m:sSub>
                      <m:r>
                        <a:rPr lang="en-GB" sz="2000" i="1"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004" y="4359111"/>
                <a:ext cx="2659126" cy="424283"/>
              </a:xfrm>
              <a:prstGeom prst="rect">
                <a:avLst/>
              </a:prstGeom>
              <a:blipFill rotWithShape="1">
                <a:blip r:embed="rId4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7" name="Picture 5" descr="C:\Users\nbesinovic\Dropbox\PhD\Conferences\CASPT 2015\conflict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53"/>
          <a:stretch/>
        </p:blipFill>
        <p:spPr bwMode="auto">
          <a:xfrm>
            <a:off x="1573150" y="2926081"/>
            <a:ext cx="3900062" cy="334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551785" y="221086"/>
            <a:ext cx="26532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2000" dirty="0" smtClean="0">
                <a:solidFill>
                  <a:schemeClr val="accent3">
                    <a:lumMod val="85000"/>
                  </a:schemeClr>
                </a:solidFill>
                <a:latin typeface="+mj-lt"/>
              </a:rPr>
              <a:t>Resource trees</a:t>
            </a:r>
          </a:p>
          <a:p>
            <a:pPr algn="l"/>
            <a:r>
              <a:rPr lang="en-GB" sz="2000" dirty="0" smtClean="0">
                <a:solidFill>
                  <a:schemeClr val="accent3">
                    <a:lumMod val="85000"/>
                  </a:schemeClr>
                </a:solidFill>
                <a:latin typeface="+mj-lt"/>
              </a:rPr>
              <a:t>Blocking times</a:t>
            </a:r>
          </a:p>
          <a:p>
            <a:pPr algn="l"/>
            <a:r>
              <a:rPr lang="en-GB" sz="2000" dirty="0" smtClean="0">
                <a:latin typeface="+mj-lt"/>
              </a:rPr>
              <a:t>Conflict </a:t>
            </a:r>
            <a:r>
              <a:rPr lang="en-GB" sz="2000" dirty="0">
                <a:latin typeface="+mj-lt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47289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 descr="C:\Users\nbesinovic\Dropbox\PhD\Conferences\CASPT 2015\conflic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871854" y="2815202"/>
            <a:ext cx="3900062" cy="335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5" name="Rectangle 5"/>
          <p:cNvSpPr>
            <a:spLocks noChangeArrowheads="1"/>
          </p:cNvSpPr>
          <p:nvPr/>
        </p:nvSpPr>
        <p:spPr bwMode="auto">
          <a:xfrm>
            <a:off x="684213" y="1135377"/>
            <a:ext cx="7772400" cy="482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989942" cy="1244600"/>
          </a:xfrm>
        </p:spPr>
        <p:txBody>
          <a:bodyPr/>
          <a:lstStyle/>
          <a:p>
            <a:r>
              <a:rPr lang="en-GB" dirty="0" err="1" smtClean="0"/>
              <a:t>Preprocessing</a:t>
            </a:r>
            <a:r>
              <a:rPr lang="en-GB" dirty="0" smtClean="0"/>
              <a:t> (3</a:t>
            </a:r>
            <a:r>
              <a:rPr lang="en-GB" dirty="0" smtClean="0"/>
              <a:t>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Introduction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Motivation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</a:t>
            </a:r>
            <a:r>
              <a:rPr lang="en-US" sz="1400" b="1" dirty="0">
                <a:solidFill>
                  <a:schemeClr val="bg1"/>
                </a:solidFill>
                <a:latin typeface="Constantia" pitchFamily="18" charset="0"/>
              </a:rPr>
              <a:t>Methodology</a:t>
            </a: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 |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Case study | Discussion</a:t>
            </a:r>
            <a:endParaRPr lang="en-US" sz="1400" b="1" dirty="0">
              <a:solidFill>
                <a:schemeClr val="bg2"/>
              </a:solidFill>
              <a:latin typeface="Constantia" pitchFamily="18" charset="0"/>
            </a:endParaRPr>
          </a:p>
        </p:txBody>
      </p:sp>
      <p:pic>
        <p:nvPicPr>
          <p:cNvPr id="65" name="Picture 2" descr="C:\Users\nbesinovic\Dropbox\PhD\Conferences\CASPT 2015\simple infr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563" y="1232982"/>
            <a:ext cx="5857875" cy="172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687218" y="4359111"/>
                <a:ext cx="1778692" cy="424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</a:rPr>
                            <m:t>𝑧𝑟</m:t>
                          </m:r>
                        </m:sub>
                      </m:sSub>
                      <m:r>
                        <a:rPr lang="en-GB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</a:rPr>
                            <m:t>𝑦𝑞</m:t>
                          </m:r>
                        </m:sub>
                      </m:sSub>
                      <m:r>
                        <a:rPr lang="en-GB" sz="2000" i="1"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218" y="4359111"/>
                <a:ext cx="1778692" cy="424283"/>
              </a:xfrm>
              <a:prstGeom prst="rect">
                <a:avLst/>
              </a:prstGeom>
              <a:blipFill rotWithShape="1">
                <a:blip r:embed="rId5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970331" y="3819243"/>
            <a:ext cx="1948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Conflict arcs: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551785" y="221086"/>
            <a:ext cx="26532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2000" dirty="0" smtClean="0">
                <a:solidFill>
                  <a:schemeClr val="accent3">
                    <a:lumMod val="85000"/>
                  </a:schemeClr>
                </a:solidFill>
                <a:latin typeface="+mj-lt"/>
              </a:rPr>
              <a:t>Resource trees</a:t>
            </a:r>
          </a:p>
          <a:p>
            <a:pPr algn="l"/>
            <a:r>
              <a:rPr lang="en-GB" sz="2000" dirty="0" smtClean="0">
                <a:solidFill>
                  <a:schemeClr val="accent3">
                    <a:lumMod val="85000"/>
                  </a:schemeClr>
                </a:solidFill>
                <a:latin typeface="+mj-lt"/>
              </a:rPr>
              <a:t>Blocking times</a:t>
            </a:r>
          </a:p>
          <a:p>
            <a:pPr algn="l"/>
            <a:r>
              <a:rPr lang="en-GB" sz="2000" dirty="0" smtClean="0">
                <a:latin typeface="+mj-lt"/>
              </a:rPr>
              <a:t>Conflict </a:t>
            </a:r>
            <a:r>
              <a:rPr lang="en-GB" sz="2000" dirty="0">
                <a:latin typeface="+mj-lt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1216038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Introduction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Motivation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</a:t>
            </a:r>
            <a:r>
              <a:rPr lang="en-US" sz="1400" b="1" dirty="0">
                <a:solidFill>
                  <a:schemeClr val="bg1"/>
                </a:solidFill>
                <a:latin typeface="Constantia" pitchFamily="18" charset="0"/>
              </a:rPr>
              <a:t>Methodology</a:t>
            </a: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 |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Case study | Discussion</a:t>
            </a:r>
            <a:endParaRPr lang="en-US" sz="1400" b="1" dirty="0">
              <a:solidFill>
                <a:schemeClr val="bg2"/>
              </a:solidFill>
              <a:latin typeface="Constantia" pitchFamily="18" charset="0"/>
            </a:endParaRPr>
          </a:p>
        </p:txBody>
      </p:sp>
      <p:sp>
        <p:nvSpPr>
          <p:cNvPr id="81" name="Content Placeholder 2"/>
          <p:cNvSpPr>
            <a:spLocks noGrp="1"/>
          </p:cNvSpPr>
          <p:nvPr>
            <p:ph idx="1"/>
          </p:nvPr>
        </p:nvSpPr>
        <p:spPr>
          <a:xfrm>
            <a:off x="757238" y="1252538"/>
            <a:ext cx="7729537" cy="3967162"/>
          </a:xfrm>
        </p:spPr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Introduction</a:t>
            </a:r>
          </a:p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Motivation</a:t>
            </a:r>
          </a:p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Solution approach </a:t>
            </a:r>
          </a:p>
          <a:p>
            <a:pPr lvl="1"/>
            <a:r>
              <a:rPr lang="en-GB" dirty="0" err="1">
                <a:solidFill>
                  <a:schemeClr val="accent3">
                    <a:lumMod val="65000"/>
                  </a:schemeClr>
                </a:solidFill>
              </a:rPr>
              <a:t>Preprocessing</a:t>
            </a:r>
            <a:endParaRPr lang="en-GB" dirty="0">
              <a:solidFill>
                <a:schemeClr val="accent3">
                  <a:lumMod val="65000"/>
                </a:schemeClr>
              </a:solidFill>
            </a:endParaRPr>
          </a:p>
          <a:p>
            <a:pPr lvl="1"/>
            <a:r>
              <a:rPr lang="en-GB" dirty="0"/>
              <a:t>TRP model</a:t>
            </a:r>
          </a:p>
          <a:p>
            <a:pPr lvl="1"/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RTRP model</a:t>
            </a:r>
          </a:p>
          <a:p>
            <a:pPr lvl="1"/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RTRP heuristics</a:t>
            </a:r>
          </a:p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Case study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lvl="1"/>
            <a:endParaRPr lang="en-GB" dirty="0" smtClean="0"/>
          </a:p>
          <a:p>
            <a:pPr marL="385763" lvl="1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387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TRP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94" y="1303034"/>
            <a:ext cx="8218121" cy="4226560"/>
          </a:xfrm>
        </p:spPr>
        <p:txBody>
          <a:bodyPr/>
          <a:lstStyle/>
          <a:p>
            <a:r>
              <a:rPr lang="en-GB" dirty="0" smtClean="0"/>
              <a:t>Multi-commodity flow problem</a:t>
            </a:r>
          </a:p>
          <a:p>
            <a:r>
              <a:rPr lang="en-GB" dirty="0" smtClean="0"/>
              <a:t>Train = commodity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Objective</a:t>
            </a:r>
          </a:p>
          <a:p>
            <a:pPr lvl="1"/>
            <a:r>
              <a:rPr lang="en-GB" dirty="0" smtClean="0"/>
              <a:t>Max </a:t>
            </a:r>
            <a:r>
              <a:rPr lang="en-GB" dirty="0"/>
              <a:t>quality of chosen </a:t>
            </a:r>
            <a:r>
              <a:rPr lang="en-GB" dirty="0" smtClean="0"/>
              <a:t>routes</a:t>
            </a:r>
          </a:p>
          <a:p>
            <a:pPr marL="385763" lvl="1" indent="0">
              <a:buNone/>
            </a:pPr>
            <a:r>
              <a:rPr lang="en-GB" dirty="0" smtClean="0"/>
              <a:t>   (short running times)</a:t>
            </a:r>
          </a:p>
          <a:p>
            <a:pPr marL="385763" lvl="1" indent="0">
              <a:buNone/>
            </a:pPr>
            <a:endParaRPr lang="en-GB" dirty="0"/>
          </a:p>
          <a:p>
            <a:r>
              <a:rPr lang="en-GB" dirty="0" smtClean="0"/>
              <a:t>Constraints</a:t>
            </a:r>
          </a:p>
          <a:p>
            <a:pPr lvl="1"/>
            <a:r>
              <a:rPr lang="en-GB" dirty="0" smtClean="0"/>
              <a:t>Capacity constraints </a:t>
            </a:r>
          </a:p>
          <a:p>
            <a:pPr lvl="1"/>
            <a:r>
              <a:rPr lang="en-GB" dirty="0" smtClean="0"/>
              <a:t>Flow conservation</a:t>
            </a:r>
          </a:p>
          <a:p>
            <a:pPr lvl="1"/>
            <a:r>
              <a:rPr lang="en-GB" dirty="0" smtClean="0"/>
              <a:t>Conflict constraints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							</a:t>
            </a:r>
            <a:endParaRPr lang="en-GB" dirty="0">
              <a:solidFill>
                <a:schemeClr val="bg2"/>
              </a:solidFill>
            </a:endParaRPr>
          </a:p>
          <a:p>
            <a:pPr marL="0" indent="0" algn="r">
              <a:buNone/>
            </a:pPr>
            <a:r>
              <a:rPr lang="en-GB" dirty="0" err="1" smtClean="0">
                <a:solidFill>
                  <a:schemeClr val="bg2"/>
                </a:solidFill>
              </a:rPr>
              <a:t>Caimi</a:t>
            </a:r>
            <a:r>
              <a:rPr lang="en-GB" dirty="0" smtClean="0">
                <a:solidFill>
                  <a:schemeClr val="bg2"/>
                </a:solidFill>
              </a:rPr>
              <a:t> (2009)</a:t>
            </a:r>
            <a:endParaRPr lang="en-GB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Introduction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Motivation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</a:t>
            </a:r>
            <a:r>
              <a:rPr lang="en-US" sz="1400" b="1" dirty="0">
                <a:solidFill>
                  <a:schemeClr val="bg1"/>
                </a:solidFill>
                <a:latin typeface="Constantia" pitchFamily="18" charset="0"/>
              </a:rPr>
              <a:t>Methodology</a:t>
            </a: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 |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Case study | Discussion</a:t>
            </a:r>
            <a:endParaRPr lang="en-US" sz="1400" b="1" dirty="0">
              <a:solidFill>
                <a:schemeClr val="bg2"/>
              </a:solidFill>
              <a:latin typeface="Constantia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885730" y="2815232"/>
                <a:ext cx="2670796" cy="763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/>
                        </a:rPr>
                        <m:t>𝑀𝑎𝑥𝑖𝑚𝑖𝑧𝑒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sz="18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GB" sz="1800" i="1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GB" sz="1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1800" i="1" smtClean="0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GB" sz="1800" b="0" i="1" smtClean="0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800" i="1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GB" sz="1800" b="0" i="1" smtClean="0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GB" sz="1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730" y="2815232"/>
                <a:ext cx="2670796" cy="76309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540549" y="4035141"/>
                <a:ext cx="1742785" cy="7973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GB" sz="180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GB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1800" b="0" i="1" smtClean="0">
                                  <a:latin typeface="Cambria Math"/>
                                </a:rPr>
                                <m:t>𝑧𝑟</m:t>
                              </m:r>
                            </m:sub>
                          </m:sSub>
                          <m:r>
                            <a:rPr lang="en-GB" sz="1800" i="1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GB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sz="1800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GB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1800" b="0" i="1" smtClean="0">
                                  <a:latin typeface="Cambria Math"/>
                                </a:rPr>
                                <m:t>𝑧𝑟</m:t>
                              </m:r>
                            </m:sub>
                          </m:sSub>
                          <m:r>
                            <a:rPr lang="en-GB" sz="1800" i="1">
                              <a:latin typeface="Cambria Math"/>
                            </a:rPr>
                            <m:t>=</m:t>
                          </m:r>
                          <m:r>
                            <a:rPr lang="en-GB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800" i="1">
                              <a:latin typeface="Cambria Math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GB" sz="18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549" y="4035141"/>
                <a:ext cx="1742785" cy="79733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6586393" y="4036428"/>
                <a:ext cx="1567416" cy="7973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GB" sz="180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GB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1800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GB" sz="1800" b="0" i="1" smtClean="0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r>
                            <a:rPr lang="en-GB" sz="1800" i="1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GB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1800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GB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1800" b="0" i="1" smtClean="0">
                                  <a:latin typeface="Cambria Math"/>
                                </a:rPr>
                                <m:t>𝑧𝑟</m:t>
                              </m:r>
                            </m:sub>
                          </m:sSub>
                          <m:r>
                            <a:rPr lang="en-GB" sz="1800" i="1">
                              <a:latin typeface="Cambria Math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GB" sz="18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393" y="4036428"/>
                <a:ext cx="1567416" cy="79733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3084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Introduction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Motivation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</a:t>
            </a:r>
            <a:r>
              <a:rPr lang="en-US" sz="1400" b="1" dirty="0">
                <a:solidFill>
                  <a:schemeClr val="bg1"/>
                </a:solidFill>
                <a:latin typeface="Constantia" pitchFamily="18" charset="0"/>
              </a:rPr>
              <a:t>Methodology</a:t>
            </a: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 |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Case study | Discussion</a:t>
            </a:r>
            <a:endParaRPr lang="en-US" sz="1400" b="1" dirty="0">
              <a:solidFill>
                <a:schemeClr val="bg2"/>
              </a:solidFill>
              <a:latin typeface="Constantia" pitchFamily="18" charset="0"/>
            </a:endParaRPr>
          </a:p>
        </p:txBody>
      </p:sp>
      <p:sp>
        <p:nvSpPr>
          <p:cNvPr id="81" name="Content Placeholder 2"/>
          <p:cNvSpPr>
            <a:spLocks noGrp="1"/>
          </p:cNvSpPr>
          <p:nvPr>
            <p:ph idx="1"/>
          </p:nvPr>
        </p:nvSpPr>
        <p:spPr>
          <a:xfrm>
            <a:off x="757238" y="1252538"/>
            <a:ext cx="7729537" cy="3967162"/>
          </a:xfrm>
        </p:spPr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Introduction</a:t>
            </a:r>
          </a:p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Motivation</a:t>
            </a:r>
          </a:p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Solution approach </a:t>
            </a:r>
          </a:p>
          <a:p>
            <a:pPr lvl="1"/>
            <a:r>
              <a:rPr lang="en-GB" dirty="0" err="1">
                <a:solidFill>
                  <a:schemeClr val="accent3">
                    <a:lumMod val="75000"/>
                  </a:schemeClr>
                </a:solidFill>
              </a:rPr>
              <a:t>Preprocessing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TRP model</a:t>
            </a:r>
          </a:p>
          <a:p>
            <a:pPr lvl="1"/>
            <a:r>
              <a:rPr lang="en-GB" dirty="0"/>
              <a:t>RTRP model</a:t>
            </a:r>
          </a:p>
          <a:p>
            <a:pPr lvl="1"/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RTRP heuristics</a:t>
            </a:r>
          </a:p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Case study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lvl="1"/>
            <a:endParaRPr lang="en-GB" dirty="0" smtClean="0"/>
          </a:p>
          <a:p>
            <a:pPr marL="385763" lvl="1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387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RTRP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330" y="1618674"/>
            <a:ext cx="8432806" cy="4226560"/>
          </a:xfrm>
        </p:spPr>
        <p:txBody>
          <a:bodyPr/>
          <a:lstStyle/>
          <a:p>
            <a:pPr>
              <a:tabLst>
                <a:tab pos="3143250" algn="l"/>
              </a:tabLst>
            </a:pPr>
            <a:r>
              <a:rPr lang="en-GB" dirty="0" smtClean="0"/>
              <a:t>Extension of TRP model  	1. robustness</a:t>
            </a:r>
          </a:p>
          <a:p>
            <a:pPr marL="0" indent="0">
              <a:buNone/>
              <a:tabLst>
                <a:tab pos="3143250" algn="l"/>
              </a:tabLst>
            </a:pPr>
            <a:r>
              <a:rPr lang="en-GB" dirty="0" smtClean="0"/>
              <a:t>	2. </a:t>
            </a:r>
            <a:r>
              <a:rPr lang="en-GB" dirty="0" smtClean="0"/>
              <a:t>capacity occupation</a:t>
            </a:r>
          </a:p>
          <a:p>
            <a:pPr marL="0" indent="0">
              <a:buNone/>
              <a:tabLst>
                <a:tab pos="3143250" algn="l"/>
              </a:tabLst>
            </a:pPr>
            <a:endParaRPr lang="en-GB" dirty="0" smtClean="0"/>
          </a:p>
          <a:p>
            <a:pPr marL="0" indent="0">
              <a:buNone/>
              <a:tabLst>
                <a:tab pos="3143250" algn="l"/>
              </a:tabLst>
            </a:pPr>
            <a:endParaRPr lang="en-GB" dirty="0" smtClean="0"/>
          </a:p>
          <a:p>
            <a:r>
              <a:rPr lang="en-GB" dirty="0" smtClean="0"/>
              <a:t>Robustness = increase buffers between train routes (</a:t>
            </a:r>
            <a:r>
              <a:rPr lang="en-GB" dirty="0" err="1" smtClean="0">
                <a:solidFill>
                  <a:schemeClr val="bg2"/>
                </a:solidFill>
              </a:rPr>
              <a:t>Caprara</a:t>
            </a:r>
            <a:r>
              <a:rPr lang="en-GB" dirty="0" smtClean="0">
                <a:solidFill>
                  <a:schemeClr val="bg2"/>
                </a:solidFill>
              </a:rPr>
              <a:t> et al. 2011</a:t>
            </a:r>
            <a:r>
              <a:rPr lang="en-GB" dirty="0" smtClean="0"/>
              <a:t>)</a:t>
            </a:r>
          </a:p>
          <a:p>
            <a:r>
              <a:rPr lang="en-GB" dirty="0" smtClean="0"/>
              <a:t>For two train routes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Buffer costs are assigned between leaves of resource trees</a:t>
            </a:r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Introduction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Motivation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</a:t>
            </a:r>
            <a:r>
              <a:rPr lang="en-US" sz="1400" b="1" dirty="0">
                <a:solidFill>
                  <a:schemeClr val="bg1"/>
                </a:solidFill>
                <a:latin typeface="Constantia" pitchFamily="18" charset="0"/>
              </a:rPr>
              <a:t>Methodology</a:t>
            </a: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 |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Case study | Discussion</a:t>
            </a:r>
            <a:endParaRPr lang="en-US" sz="1400" b="1" dirty="0">
              <a:solidFill>
                <a:schemeClr val="bg2"/>
              </a:solidFill>
              <a:latin typeface="Constantia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0" y="3655683"/>
                <a:ext cx="9144000" cy="698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eaLnBrk="1" hangingPunct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𝐵𝑢𝑓𝑓𝑒𝑟</m:t>
                      </m:r>
                      <m:r>
                        <a:rPr lang="en-GB" sz="2000" b="0" i="1" smtClean="0">
                          <a:latin typeface="Cambria Math"/>
                        </a:rPr>
                        <m:t> </m:t>
                      </m:r>
                      <m:r>
                        <a:rPr lang="en-GB" sz="2000" b="0" i="1" smtClean="0">
                          <a:latin typeface="Cambria Math"/>
                        </a:rPr>
                        <m:t>𝑐𝑜𝑠𝑡</m:t>
                      </m:r>
                      <m:r>
                        <a:rPr lang="en-GB" sz="2000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b="0" i="1" smtClean="0">
                                    <a:latin typeface="Cambria Math"/>
                                  </a:rPr>
                                  <m:t>𝑏𝑖𝑔</m:t>
                                </m:r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𝑀</m:t>
                                </m:r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,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/>
                                  </a:rPr>
                                  <m:t>independent</m:t>
                                </m:r>
                                <m:r>
                                  <a:rPr lang="en-GB" sz="2000" b="0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/>
                                  </a:rPr>
                                  <m:t>routes</m:t>
                                </m:r>
                                <m:r>
                                  <a:rPr lang="en-GB" sz="2000" b="0" i="0" smtClean="0">
                                    <a:latin typeface="Cambria Math"/>
                                  </a:rPr>
                                  <m:t>,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𝑚𝑖𝑛𝑖𝑚𝑢𝑚</m:t>
                                </m:r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h𝑒𝑎𝑑𝑤𝑎𝑦</m:t>
                                </m:r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,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/>
                                  </a:rPr>
                                  <m:t>otherwise</m:t>
                                </m:r>
                                <m:r>
                                  <a:rPr lang="en-GB" sz="2000" b="0" i="0" smtClean="0">
                                    <a:latin typeface="Cambria Math"/>
                                  </a:rPr>
                                  <m:t>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i="1" dirty="0"/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55683"/>
                <a:ext cx="9144000" cy="69884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84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RTRP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94" y="1524836"/>
            <a:ext cx="8104187" cy="1448376"/>
          </a:xfrm>
        </p:spPr>
        <p:txBody>
          <a:bodyPr/>
          <a:lstStyle/>
          <a:p>
            <a:r>
              <a:rPr lang="en-GB" dirty="0" smtClean="0"/>
              <a:t>Capacity occupation is a summation of critical processes as minimum headways, scheduled running or dwell times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Capacity occupation </a:t>
            </a:r>
            <a:r>
              <a:rPr lang="en-GB" dirty="0" smtClean="0"/>
              <a:t>= critical (longest) path over </a:t>
            </a:r>
            <a:r>
              <a:rPr lang="en-GB" i="1" dirty="0" smtClean="0"/>
              <a:t>chosen </a:t>
            </a:r>
            <a:r>
              <a:rPr lang="en-GB" dirty="0" smtClean="0"/>
              <a:t>routes</a:t>
            </a:r>
          </a:p>
          <a:p>
            <a:r>
              <a:rPr lang="en-GB" dirty="0" smtClean="0"/>
              <a:t>Lower </a:t>
            </a:r>
            <a:r>
              <a:rPr lang="en-GB" dirty="0"/>
              <a:t>capacity occupation provides more </a:t>
            </a:r>
            <a:r>
              <a:rPr lang="en-GB" dirty="0" smtClean="0"/>
              <a:t>time allowances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(i.e., better stability)</a:t>
            </a:r>
          </a:p>
          <a:p>
            <a:endParaRPr lang="en-GB" dirty="0"/>
          </a:p>
          <a:p>
            <a:r>
              <a:rPr lang="en-GB" dirty="0" smtClean="0"/>
              <a:t>To evaluate capacity </a:t>
            </a:r>
            <a:r>
              <a:rPr lang="en-GB" dirty="0"/>
              <a:t>occupation </a:t>
            </a:r>
            <a:r>
              <a:rPr lang="en-GB" dirty="0" smtClean="0"/>
              <a:t>minimum headways are needed</a:t>
            </a:r>
          </a:p>
          <a:p>
            <a:r>
              <a:rPr lang="en-GB" dirty="0" smtClean="0"/>
              <a:t>Add </a:t>
            </a:r>
            <a:r>
              <a:rPr lang="en-GB" dirty="0" smtClean="0">
                <a:solidFill>
                  <a:srgbClr val="00B050"/>
                </a:solidFill>
              </a:rPr>
              <a:t>arcs</a:t>
            </a:r>
            <a:r>
              <a:rPr lang="en-GB" dirty="0" smtClean="0"/>
              <a:t> with weights that correspond to minimum headways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Introduction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Motivation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</a:t>
            </a:r>
            <a:r>
              <a:rPr lang="en-US" sz="1400" b="1" dirty="0">
                <a:solidFill>
                  <a:schemeClr val="bg1"/>
                </a:solidFill>
                <a:latin typeface="Constantia" pitchFamily="18" charset="0"/>
              </a:rPr>
              <a:t>Methodology</a:t>
            </a: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 |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Case study | Discussion</a:t>
            </a:r>
            <a:endParaRPr lang="en-US" sz="1400" b="1" dirty="0">
              <a:solidFill>
                <a:schemeClr val="bg2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116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513" y="1828800"/>
            <a:ext cx="8104187" cy="3506788"/>
          </a:xfrm>
        </p:spPr>
        <p:txBody>
          <a:bodyPr/>
          <a:lstStyle/>
          <a:p>
            <a:r>
              <a:rPr lang="en-GB" dirty="0" smtClean="0"/>
              <a:t>Introduction</a:t>
            </a:r>
            <a:endParaRPr lang="en-GB" dirty="0" smtClean="0"/>
          </a:p>
          <a:p>
            <a:r>
              <a:rPr lang="en-GB" dirty="0" smtClean="0"/>
              <a:t>Motivation</a:t>
            </a:r>
            <a:endParaRPr lang="en-GB" dirty="0" smtClean="0"/>
          </a:p>
          <a:p>
            <a:r>
              <a:rPr lang="en-GB" dirty="0" smtClean="0"/>
              <a:t>Solution approach </a:t>
            </a:r>
          </a:p>
          <a:p>
            <a:pPr lvl="1"/>
            <a:r>
              <a:rPr lang="en-GB" dirty="0" err="1" smtClean="0"/>
              <a:t>Preprocessing</a:t>
            </a:r>
            <a:endParaRPr lang="en-GB" dirty="0" smtClean="0"/>
          </a:p>
          <a:p>
            <a:pPr lvl="1"/>
            <a:r>
              <a:rPr lang="en-GB" dirty="0" smtClean="0"/>
              <a:t>Original Train Routing Problem (TRP)</a:t>
            </a:r>
          </a:p>
          <a:p>
            <a:pPr lvl="1"/>
            <a:r>
              <a:rPr lang="en-GB" dirty="0" smtClean="0"/>
              <a:t>Extension to Robust Train Routing Problem (RTRP)</a:t>
            </a:r>
          </a:p>
          <a:p>
            <a:pPr lvl="1"/>
            <a:r>
              <a:rPr lang="en-GB" dirty="0" smtClean="0"/>
              <a:t>RTRP h</a:t>
            </a:r>
            <a:r>
              <a:rPr lang="en-GB" dirty="0" smtClean="0"/>
              <a:t>euristics</a:t>
            </a:r>
            <a:endParaRPr lang="en-GB" dirty="0"/>
          </a:p>
          <a:p>
            <a:r>
              <a:rPr lang="en-GB" dirty="0" smtClean="0"/>
              <a:t>Case study</a:t>
            </a:r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Introduction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Motivation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</a:t>
            </a: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Methodology |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Case study | Discussion</a:t>
            </a:r>
            <a:endParaRPr lang="en-US" sz="1400" b="1" dirty="0">
              <a:solidFill>
                <a:schemeClr val="bg2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11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nbesinovic\Dropbox\PhD\Conferences\CASPT 2015\CriticalPath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9" b="13723"/>
          <a:stretch/>
        </p:blipFill>
        <p:spPr bwMode="auto">
          <a:xfrm>
            <a:off x="4212610" y="1396203"/>
            <a:ext cx="4904453" cy="399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RTRP model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1194" y="1628199"/>
                <a:ext cx="8104187" cy="1448376"/>
              </a:xfrm>
            </p:spPr>
            <p:txBody>
              <a:bodyPr/>
              <a:lstStyle/>
              <a:p>
                <a:r>
                  <a:rPr lang="en-GB" dirty="0" smtClean="0">
                    <a:solidFill>
                      <a:srgbClr val="00B050"/>
                    </a:solidFill>
                  </a:rPr>
                  <a:t>Headway arcs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𝑖𝑟</m:t>
                            </m:r>
                          </m:sub>
                        </m:sSub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𝑗𝑟</m:t>
                            </m:r>
                          </m:sub>
                        </m:sSub>
                      </m:sub>
                    </m:sSub>
                  </m:oMath>
                </a14:m>
                <a:endParaRPr lang="en-GB" dirty="0" smtClean="0"/>
              </a:p>
              <a:p>
                <a:r>
                  <a:rPr lang="en-GB" dirty="0" smtClean="0"/>
                  <a:t>Computed based on blocking times</a:t>
                </a:r>
              </a:p>
              <a:p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1194" y="1628199"/>
                <a:ext cx="8104187" cy="1448376"/>
              </a:xfrm>
              <a:blipFill rotWithShape="1">
                <a:blip r:embed="rId3"/>
                <a:stretch>
                  <a:fillRect l="-1956" t="-84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Introduction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Motivation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</a:t>
            </a:r>
            <a:r>
              <a:rPr lang="en-US" sz="1400" b="1" dirty="0">
                <a:solidFill>
                  <a:schemeClr val="bg1"/>
                </a:solidFill>
                <a:latin typeface="Constantia" pitchFamily="18" charset="0"/>
              </a:rPr>
              <a:t>Methodology</a:t>
            </a: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 |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Case study | Discussion</a:t>
            </a:r>
            <a:endParaRPr lang="en-US" sz="1400" b="1" dirty="0">
              <a:solidFill>
                <a:schemeClr val="bg2"/>
              </a:solidFill>
              <a:latin typeface="Constantia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795658" y="1491367"/>
                <a:ext cx="1202803" cy="386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h</m:t>
                          </m:r>
                        </m:e>
                        <m:sub>
                          <m:sSub>
                            <m:sSubPr>
                              <m:ctrlPr>
                                <a:rPr lang="en-GB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/>
                                </a:rPr>
                                <m:t>𝑏𝑙𝑢𝑒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,1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/>
                                </a:rPr>
                                <m:t>𝑦𝑒𝑙𝑙𝑜𝑤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,1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658" y="1491367"/>
                <a:ext cx="1202803" cy="386452"/>
              </a:xfrm>
              <a:prstGeom prst="rect">
                <a:avLst/>
              </a:prstGeom>
              <a:blipFill rotWithShape="1">
                <a:blip r:embed="rId4"/>
                <a:stretch>
                  <a:fillRect l="-9137" b="-31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 bwMode="auto">
          <a:xfrm>
            <a:off x="7261508" y="1859987"/>
            <a:ext cx="62201" cy="2979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71359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nbesinovic\Dropbox\PhD\Conferences\CASPT 2015\CriticalPa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949" y="495709"/>
            <a:ext cx="4893605" cy="565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RTRP model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1194" y="1628199"/>
                <a:ext cx="8104187" cy="1448376"/>
              </a:xfrm>
            </p:spPr>
            <p:txBody>
              <a:bodyPr/>
              <a:lstStyle/>
              <a:p>
                <a:r>
                  <a:rPr lang="en-GB" dirty="0" smtClean="0">
                    <a:solidFill>
                      <a:srgbClr val="00B050"/>
                    </a:solidFill>
                  </a:rPr>
                  <a:t>Headway arcs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𝑖𝑟</m:t>
                            </m:r>
                          </m:sub>
                        </m:sSub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𝑗𝑟</m:t>
                            </m:r>
                          </m:sub>
                        </m:sSub>
                      </m:sub>
                    </m:sSub>
                  </m:oMath>
                </a14:m>
                <a:endParaRPr lang="en-GB" dirty="0" smtClean="0">
                  <a:solidFill>
                    <a:srgbClr val="00B050"/>
                  </a:solidFill>
                </a:endParaRPr>
              </a:p>
              <a:p>
                <a:endParaRPr lang="en-GB" dirty="0" smtClean="0"/>
              </a:p>
              <a:p>
                <a:r>
                  <a:rPr lang="en-GB" dirty="0"/>
                  <a:t>Add source and sink nodes</a:t>
                </a:r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1194" y="1628199"/>
                <a:ext cx="8104187" cy="1448376"/>
              </a:xfrm>
              <a:blipFill rotWithShape="1">
                <a:blip r:embed="rId3"/>
                <a:stretch>
                  <a:fillRect l="-1956" t="-84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Introduction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Motivation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</a:t>
            </a:r>
            <a:r>
              <a:rPr lang="en-US" sz="1400" b="1" dirty="0">
                <a:solidFill>
                  <a:schemeClr val="bg1"/>
                </a:solidFill>
                <a:latin typeface="Constantia" pitchFamily="18" charset="0"/>
              </a:rPr>
              <a:t>Methodology</a:t>
            </a: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 |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Case study | Discussion</a:t>
            </a:r>
            <a:endParaRPr lang="en-US" sz="1400" b="1" dirty="0">
              <a:solidFill>
                <a:schemeClr val="bg2"/>
              </a:solidFill>
              <a:latin typeface="Constantia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6795658" y="1491367"/>
                <a:ext cx="1202803" cy="386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h</m:t>
                          </m:r>
                        </m:e>
                        <m:sub>
                          <m:sSub>
                            <m:sSubPr>
                              <m:ctrlPr>
                                <a:rPr lang="en-GB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/>
                                </a:rPr>
                                <m:t>𝑏𝑙𝑢𝑒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,1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/>
                                </a:rPr>
                                <m:t>𝑦𝑒𝑙𝑙𝑜𝑤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,1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658" y="1491367"/>
                <a:ext cx="1202803" cy="386452"/>
              </a:xfrm>
              <a:prstGeom prst="rect">
                <a:avLst/>
              </a:prstGeom>
              <a:blipFill rotWithShape="1">
                <a:blip r:embed="rId4"/>
                <a:stretch>
                  <a:fillRect l="-9137" b="-31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 bwMode="auto">
          <a:xfrm>
            <a:off x="7261508" y="1859987"/>
            <a:ext cx="62201" cy="2979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90116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RTRP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94" y="1628199"/>
            <a:ext cx="4107287" cy="1448376"/>
          </a:xfrm>
        </p:spPr>
        <p:txBody>
          <a:bodyPr/>
          <a:lstStyle/>
          <a:p>
            <a:r>
              <a:rPr lang="en-GB" dirty="0"/>
              <a:t>Active headways depend on selected </a:t>
            </a:r>
            <a:r>
              <a:rPr lang="en-GB" dirty="0" smtClean="0"/>
              <a:t>routes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Active headway arcs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Introduction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Motivation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</a:t>
            </a:r>
            <a:r>
              <a:rPr lang="en-US" sz="1400" b="1" dirty="0">
                <a:solidFill>
                  <a:schemeClr val="bg1"/>
                </a:solidFill>
                <a:latin typeface="Constantia" pitchFamily="18" charset="0"/>
              </a:rPr>
              <a:t>Methodology</a:t>
            </a: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 |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Case study | Discussion</a:t>
            </a:r>
            <a:endParaRPr lang="en-US" sz="1400" b="1" dirty="0">
              <a:solidFill>
                <a:schemeClr val="bg2"/>
              </a:solidFill>
              <a:latin typeface="Constantia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2" y="2966419"/>
                <a:ext cx="4818480" cy="533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eaLnBrk="1" hangingPunct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𝐴𝑐𝑡𝑖𝑣𝑒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h𝑤</m:t>
                      </m:r>
                      <m:r>
                        <a:rPr lang="en-GB" sz="1600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1,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/>
                                  </a:rPr>
                                  <m:t>both</m:t>
                                </m:r>
                                <m:r>
                                  <a:rPr lang="en-GB" sz="1600" b="0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/>
                                  </a:rPr>
                                  <m:t>resources</m:t>
                                </m:r>
                                <m:r>
                                  <a:rPr lang="en-GB" sz="1600" b="0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/>
                                  </a:rPr>
                                  <m:t>selected</m:t>
                                </m:r>
                                <m:r>
                                  <a:rPr lang="en-GB" sz="1600" b="0" i="0" smtClean="0">
                                    <a:latin typeface="Cambria Math"/>
                                  </a:rPr>
                                  <m:t>,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0,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/>
                                  </a:rPr>
                                  <m:t>otherwise</m:t>
                                </m:r>
                                <m:r>
                                  <a:rPr lang="en-GB" sz="1600" b="0" i="0" smtClean="0">
                                    <a:latin typeface="Cambria Math"/>
                                  </a:rPr>
                                  <m:t>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i="1" dirty="0"/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2966419"/>
                <a:ext cx="4818480" cy="533992"/>
              </a:xfrm>
              <a:prstGeom prst="rect">
                <a:avLst/>
              </a:prstGeom>
              <a:blipFill rotWithShape="1">
                <a:blip r:embed="rId2"/>
                <a:stretch>
                  <a:fillRect t="-170115" b="-2540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6795658" y="1491367"/>
                <a:ext cx="1202803" cy="386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h</m:t>
                          </m:r>
                        </m:e>
                        <m:sub>
                          <m:sSub>
                            <m:sSubPr>
                              <m:ctrlPr>
                                <a:rPr lang="en-GB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/>
                                </a:rPr>
                                <m:t>𝑏𝑙𝑢𝑒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,1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/>
                                </a:rPr>
                                <m:t>𝑦𝑒𝑙𝑙𝑜𝑤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,1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658" y="1491367"/>
                <a:ext cx="1202803" cy="386452"/>
              </a:xfrm>
              <a:prstGeom prst="rect">
                <a:avLst/>
              </a:prstGeom>
              <a:blipFill rotWithShape="1">
                <a:blip r:embed="rId3"/>
                <a:stretch>
                  <a:fillRect l="-9137" b="-31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 bwMode="auto">
          <a:xfrm>
            <a:off x="7261508" y="1859987"/>
            <a:ext cx="62201" cy="2979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1" name="Picture 3" descr="C:\Users\nbesinovic\Dropbox\PhD\Conferences\CASPT 2015\CriticalPat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949" y="495709"/>
            <a:ext cx="4893605" cy="565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63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C:\Users\nbesinovic\Dropbox\PhD\Conferences\CASPT 2015\CriticalPath_activeHeadways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164" y="499872"/>
            <a:ext cx="4904452" cy="566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5002984" y="2013270"/>
            <a:ext cx="254442" cy="29419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RTRP model</a:t>
            </a:r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Introduction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Motivation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</a:t>
            </a:r>
            <a:r>
              <a:rPr lang="en-US" sz="1400" b="1" dirty="0">
                <a:solidFill>
                  <a:schemeClr val="bg1"/>
                </a:solidFill>
                <a:latin typeface="Constantia" pitchFamily="18" charset="0"/>
              </a:rPr>
              <a:t>Methodology</a:t>
            </a: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 |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Case study | Discussion</a:t>
            </a:r>
            <a:endParaRPr lang="en-US" sz="1400" b="1" dirty="0">
              <a:solidFill>
                <a:schemeClr val="bg2"/>
              </a:solidFill>
              <a:latin typeface="Constantia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072163" y="1975899"/>
            <a:ext cx="254442" cy="29419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11194" y="1628199"/>
            <a:ext cx="4107287" cy="1448376"/>
          </a:xfrm>
        </p:spPr>
        <p:txBody>
          <a:bodyPr/>
          <a:lstStyle/>
          <a:p>
            <a:r>
              <a:rPr lang="en-GB" dirty="0"/>
              <a:t>Active headways depend on selected </a:t>
            </a:r>
            <a:r>
              <a:rPr lang="en-GB" dirty="0" smtClean="0"/>
              <a:t>routes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Active headway arcs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" y="2966419"/>
                <a:ext cx="4818480" cy="533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eaLnBrk="1" hangingPunct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𝐴𝑐𝑡𝑖𝑣𝑒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h𝑤</m:t>
                      </m:r>
                      <m:r>
                        <a:rPr lang="en-GB" sz="1600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1,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/>
                                  </a:rPr>
                                  <m:t>both</m:t>
                                </m:r>
                                <m:r>
                                  <a:rPr lang="en-GB" sz="1600" b="0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/>
                                  </a:rPr>
                                  <m:t>resources</m:t>
                                </m:r>
                                <m:r>
                                  <a:rPr lang="en-GB" sz="1600" b="0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/>
                                  </a:rPr>
                                  <m:t>selected</m:t>
                                </m:r>
                                <m:r>
                                  <a:rPr lang="en-GB" sz="1600" b="0" i="0" smtClean="0">
                                    <a:latin typeface="Cambria Math"/>
                                  </a:rPr>
                                  <m:t>,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0,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/>
                                  </a:rPr>
                                  <m:t>otherwise</m:t>
                                </m:r>
                                <m:r>
                                  <a:rPr lang="en-GB" sz="1600" b="0" i="0" smtClean="0">
                                    <a:latin typeface="Cambria Math"/>
                                  </a:rPr>
                                  <m:t>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i="1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2966419"/>
                <a:ext cx="4818480" cy="533992"/>
              </a:xfrm>
              <a:prstGeom prst="rect">
                <a:avLst/>
              </a:prstGeom>
              <a:blipFill rotWithShape="1">
                <a:blip r:embed="rId3"/>
                <a:stretch>
                  <a:fillRect t="-170115" b="-2540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96906" y="3842756"/>
            <a:ext cx="4282225" cy="144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576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57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A6D6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38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192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1764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GB" kern="0" dirty="0" smtClean="0"/>
          </a:p>
          <a:p>
            <a:r>
              <a:rPr lang="en-GB" kern="0" dirty="0" smtClean="0"/>
              <a:t>Directed acyclic graph </a:t>
            </a:r>
          </a:p>
          <a:p>
            <a:pPr marL="385763" lvl="1" indent="0">
              <a:buFont typeface="Times" pitchFamily="18" charset="0"/>
              <a:buNone/>
            </a:pPr>
            <a:endParaRPr lang="en-GB" sz="1800" kern="0" dirty="0" smtClean="0">
              <a:solidFill>
                <a:srgbClr val="00B050"/>
              </a:solidFill>
            </a:endParaRPr>
          </a:p>
          <a:p>
            <a:r>
              <a:rPr lang="en-GB" kern="0" dirty="0" smtClean="0"/>
              <a:t>Find the critical path</a:t>
            </a:r>
          </a:p>
          <a:p>
            <a:r>
              <a:rPr lang="en-GB" kern="0" dirty="0" smtClean="0"/>
              <a:t>Adjusted LP formulation for shortest path problem</a:t>
            </a:r>
          </a:p>
          <a:p>
            <a:endParaRPr lang="en-GB" kern="0" dirty="0" smtClean="0"/>
          </a:p>
          <a:p>
            <a:endParaRPr lang="en-GB" kern="0" dirty="0" smtClean="0"/>
          </a:p>
        </p:txBody>
      </p:sp>
    </p:spTree>
    <p:extLst>
      <p:ext uri="{BB962C8B-B14F-4D97-AF65-F5344CB8AC3E}">
        <p14:creationId xmlns:p14="http://schemas.microsoft.com/office/powerpoint/2010/main" val="2071504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2267 C 0.00312 0.02406 0.0092 0.02591 0.01371 0.02799 C 0.01632 0.02914 0.0217 0.03169 0.0217 0.03169 C 0.02743 0.03886 0.03802 0.04094 0.04566 0.04395 C 0.05347 0.05435 0.0493 0.05181 0.05642 0.05458 C 0.05937 0.05875 0.06215 0.06222 0.0658 0.06545 C 0.07482 0.08372 0.06041 0.05643 0.07378 0.07424 C 0.07604 0.07725 0.07673 0.08187 0.07899 0.08488 C 0.07986 0.08604 0.0809 0.08719 0.08177 0.08835 C 0.08576 0.10593 0.0842 0.10315 0.08298 0.13113 C 0.0835 0.14593 0.0835 0.16074 0.08437 0.17554 C 0.08455 0.17947 0.08698 0.18803 0.08837 0.19149 C 0.08993 0.19519 0.09375 0.20213 0.09375 0.20213 C 0.096 0.21346 0.09409 0.20722 0.10034 0.21994 L 0.10034 0.21994 C 0.10364 0.23266 0.10816 0.24237 0.11371 0.25371 C 0.11319 0.26735 0.11337 0.28099 0.11232 0.29441 C 0.11215 0.29695 0.11024 0.29903 0.10972 0.30158 C 0.10833 0.30852 0.10798 0.31568 0.10712 0.32285 C 0.10573 0.33326 0.10625 0.34529 0.10034 0.35315 C 0.09757 0.36494 0.09618 0.37813 0.09114 0.38853 C 0.09045 0.39339 0.09097 0.3994 0.08837 0.40287 C 0.08611 0.40588 0.07899 0.40634 0.07899 0.40634 " pathEditMode="relative" ptsTypes="ff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033E-6 C 0.00261 0.03308 -0.01059 0.07748 0.00521 0.10153 C 0.00868 0.11587 0.01285 0.13853 0.02396 0.14362 C 0.02691 0.14802 0.02969 0.15172 0.03333 0.15518 C 0.03681 0.16305 0.03889 0.17022 0.04254 0.17831 C 0.0434 0.18016 0.04531 0.18386 0.04531 0.18409 C 0.04722 0.19288 0.04827 0.20121 0.04931 0.21069 C 0.04844 0.22873 0.04809 0.24191 0.04531 0.25856 C 0.04479 0.28724 0.04514 0.31615 0.04393 0.34482 C 0.04375 0.35107 0.04184 0.36286 0.03733 0.36587 " pathEditMode="relative" rAng="0" ptsTypes="fffffffff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18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RTRP model</a:t>
            </a:r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Introduction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Motivation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</a:t>
            </a:r>
            <a:r>
              <a:rPr lang="en-US" sz="1400" b="1" dirty="0">
                <a:solidFill>
                  <a:schemeClr val="bg1"/>
                </a:solidFill>
                <a:latin typeface="Constantia" pitchFamily="18" charset="0"/>
              </a:rPr>
              <a:t>Methodology</a:t>
            </a: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 |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Case study | Discussion</a:t>
            </a:r>
            <a:endParaRPr lang="en-US" sz="1400" b="1" dirty="0">
              <a:solidFill>
                <a:schemeClr val="bg2"/>
              </a:solidFill>
              <a:latin typeface="Constantia" pitchFamily="18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11194" y="1342449"/>
            <a:ext cx="8104187" cy="422656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Objectives</a:t>
            </a:r>
          </a:p>
          <a:p>
            <a:pPr lvl="1"/>
            <a:r>
              <a:rPr lang="en-GB" dirty="0" smtClean="0"/>
              <a:t>Max </a:t>
            </a:r>
            <a:r>
              <a:rPr lang="en-GB" dirty="0"/>
              <a:t>quality of chosen routes</a:t>
            </a:r>
          </a:p>
          <a:p>
            <a:pPr lvl="1"/>
            <a:r>
              <a:rPr lang="en-GB" b="1" dirty="0" smtClean="0"/>
              <a:t>Max robustness</a:t>
            </a:r>
          </a:p>
          <a:p>
            <a:pPr lvl="1"/>
            <a:r>
              <a:rPr lang="en-GB" b="1" dirty="0" smtClean="0"/>
              <a:t>Min capacity occupation </a:t>
            </a:r>
            <a:r>
              <a:rPr lang="en-GB" b="1" dirty="0"/>
              <a:t>(critical path</a:t>
            </a:r>
            <a:r>
              <a:rPr lang="en-GB" b="1" dirty="0" smtClean="0"/>
              <a:t>)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Constraints</a:t>
            </a:r>
          </a:p>
          <a:p>
            <a:pPr lvl="1"/>
            <a:r>
              <a:rPr lang="en-GB" dirty="0" smtClean="0"/>
              <a:t>Capacity constraints</a:t>
            </a:r>
          </a:p>
          <a:p>
            <a:pPr lvl="1"/>
            <a:r>
              <a:rPr lang="en-GB" dirty="0" smtClean="0"/>
              <a:t>Flow conversation</a:t>
            </a:r>
          </a:p>
          <a:p>
            <a:pPr lvl="1"/>
            <a:r>
              <a:rPr lang="en-GB" dirty="0" smtClean="0"/>
              <a:t>Conflict constraints</a:t>
            </a:r>
          </a:p>
          <a:p>
            <a:pPr lvl="1"/>
            <a:r>
              <a:rPr lang="en-GB" b="1" dirty="0" smtClean="0"/>
              <a:t>Active headways</a:t>
            </a:r>
          </a:p>
          <a:p>
            <a:pPr lvl="1"/>
            <a:r>
              <a:rPr lang="en-GB" b="1" dirty="0" smtClean="0"/>
              <a:t>Shortest path constraints</a:t>
            </a:r>
          </a:p>
          <a:p>
            <a:pPr lvl="1"/>
            <a:r>
              <a:rPr lang="en-GB" b="1" dirty="0" smtClean="0"/>
              <a:t>Maximum permitted capacity occupation</a:t>
            </a:r>
          </a:p>
          <a:p>
            <a:pPr lvl="1"/>
            <a:endParaRPr lang="en-GB" dirty="0"/>
          </a:p>
          <a:p>
            <a:r>
              <a:rPr lang="en-GB" dirty="0" smtClean="0"/>
              <a:t>Developed heuristics for solving RTRP</a:t>
            </a:r>
          </a:p>
          <a:p>
            <a:pPr lvl="1"/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721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Introduction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Motivation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</a:t>
            </a:r>
            <a:r>
              <a:rPr lang="en-US" sz="1400" b="1" dirty="0">
                <a:solidFill>
                  <a:schemeClr val="bg1"/>
                </a:solidFill>
                <a:latin typeface="Constantia" pitchFamily="18" charset="0"/>
              </a:rPr>
              <a:t>Methodology</a:t>
            </a: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 |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Case study | Discussion</a:t>
            </a:r>
            <a:endParaRPr lang="en-US" sz="1400" b="1" dirty="0">
              <a:solidFill>
                <a:schemeClr val="bg2"/>
              </a:solidFill>
              <a:latin typeface="Constantia" pitchFamily="18" charset="0"/>
            </a:endParaRPr>
          </a:p>
        </p:txBody>
      </p:sp>
      <p:sp>
        <p:nvSpPr>
          <p:cNvPr id="81" name="Content Placeholder 2"/>
          <p:cNvSpPr>
            <a:spLocks noGrp="1"/>
          </p:cNvSpPr>
          <p:nvPr>
            <p:ph idx="1"/>
          </p:nvPr>
        </p:nvSpPr>
        <p:spPr>
          <a:xfrm>
            <a:off x="757238" y="1252538"/>
            <a:ext cx="7729537" cy="3967162"/>
          </a:xfrm>
        </p:spPr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Introduction</a:t>
            </a:r>
          </a:p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Motivation</a:t>
            </a:r>
          </a:p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Solution approach </a:t>
            </a:r>
          </a:p>
          <a:p>
            <a:pPr lvl="1"/>
            <a:r>
              <a:rPr lang="en-GB" dirty="0" err="1">
                <a:solidFill>
                  <a:schemeClr val="accent3">
                    <a:lumMod val="75000"/>
                  </a:schemeClr>
                </a:solidFill>
              </a:rPr>
              <a:t>Preprocessing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TRP model</a:t>
            </a:r>
          </a:p>
          <a:p>
            <a:pPr lvl="1"/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RTRP model</a:t>
            </a:r>
          </a:p>
          <a:p>
            <a:pPr lvl="1"/>
            <a:r>
              <a:rPr lang="en-GB" dirty="0"/>
              <a:t>RTRP heuristics</a:t>
            </a:r>
          </a:p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Case study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lvl="1"/>
            <a:endParaRPr lang="en-GB" dirty="0" smtClean="0"/>
          </a:p>
          <a:p>
            <a:pPr marL="385763" lvl="1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134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RTRP heuristics</a:t>
            </a:r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Introduction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Motivation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</a:t>
            </a:r>
            <a:r>
              <a:rPr lang="en-US" sz="1400" b="1" dirty="0">
                <a:solidFill>
                  <a:schemeClr val="bg1"/>
                </a:solidFill>
                <a:latin typeface="Constantia" pitchFamily="18" charset="0"/>
              </a:rPr>
              <a:t>Methodology</a:t>
            </a: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 |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Case study | Discussion</a:t>
            </a:r>
            <a:endParaRPr lang="en-US" sz="1400" b="1" dirty="0">
              <a:solidFill>
                <a:schemeClr val="bg2"/>
              </a:solidFill>
              <a:latin typeface="Constantia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19145" y="1326546"/>
            <a:ext cx="8104187" cy="4226560"/>
          </a:xfrm>
        </p:spPr>
        <p:txBody>
          <a:bodyPr/>
          <a:lstStyle/>
          <a:p>
            <a:r>
              <a:rPr lang="en-GB" dirty="0" smtClean="0"/>
              <a:t>Local search algorithm</a:t>
            </a:r>
          </a:p>
          <a:p>
            <a:r>
              <a:rPr lang="en-GB" dirty="0" smtClean="0"/>
              <a:t>Main components</a:t>
            </a:r>
          </a:p>
          <a:p>
            <a:pPr lvl="1"/>
            <a:r>
              <a:rPr lang="en-GB" dirty="0" smtClean="0"/>
              <a:t>Capacity assessment (CA)</a:t>
            </a:r>
          </a:p>
          <a:p>
            <a:pPr lvl="1"/>
            <a:r>
              <a:rPr lang="en-GB" dirty="0" smtClean="0"/>
              <a:t>Robustness evaluation (RE)</a:t>
            </a:r>
          </a:p>
          <a:p>
            <a:pPr lvl="1"/>
            <a:r>
              <a:rPr lang="en-GB" dirty="0" smtClean="0"/>
              <a:t>Improvement rules (IR)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Algorithm of the RTRP heuristics</a:t>
            </a:r>
          </a:p>
          <a:p>
            <a:pPr marL="385763" lvl="1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343392" y="3202167"/>
                <a:ext cx="4572000" cy="280076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85763" lvl="1" indent="0" algn="l">
                  <a:buNone/>
                </a:pPr>
                <a:r>
                  <a:rPr lang="en-GB" sz="1600" b="1" dirty="0" smtClean="0"/>
                  <a:t>Input</a:t>
                </a:r>
                <a:r>
                  <a:rPr lang="en-GB" sz="1600" dirty="0"/>
                  <a:t>: route plan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𝑅𝑃</m:t>
                    </m:r>
                  </m:oMath>
                </a14:m>
                <a:endParaRPr lang="en-GB" sz="1600" dirty="0"/>
              </a:p>
              <a:p>
                <a:pPr marL="385763" lvl="1" indent="0" algn="l">
                  <a:buNone/>
                </a:pPr>
                <a:r>
                  <a:rPr lang="en-GB" sz="1600" b="1" dirty="0"/>
                  <a:t>Initialize</a:t>
                </a: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𝑏𝑒𝑠𝑡𝑅𝑃</m:t>
                    </m:r>
                    <m:r>
                      <a:rPr lang="en-GB" sz="1600" b="0" i="1" smtClean="0">
                        <a:latin typeface="Cambria Math"/>
                      </a:rPr>
                      <m:t>≔</m:t>
                    </m:r>
                    <m:r>
                      <a:rPr lang="en-GB" sz="1600" b="0" i="1" smtClean="0">
                        <a:latin typeface="Cambria Math"/>
                      </a:rPr>
                      <m:t>𝑅𝑃</m:t>
                    </m:r>
                  </m:oMath>
                </a14:m>
                <a:endParaRPr lang="en-GB" sz="1600" dirty="0"/>
              </a:p>
              <a:p>
                <a:pPr marL="385763" lvl="1" indent="0" algn="l">
                  <a:buNone/>
                </a:pPr>
                <a:r>
                  <a:rPr lang="en-GB" sz="1600" b="1" dirty="0"/>
                  <a:t>While</a:t>
                </a: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𝑖𝑡𝑒𝑟</m:t>
                    </m:r>
                    <m:r>
                      <a:rPr lang="en-GB" sz="1600" b="0" i="1" smtClean="0">
                        <a:latin typeface="Cambria Math"/>
                      </a:rPr>
                      <m:t>&lt;</m:t>
                    </m:r>
                    <m:r>
                      <a:rPr lang="en-GB" sz="1600" b="0" i="1" smtClean="0">
                        <a:latin typeface="Cambria Math"/>
                      </a:rPr>
                      <m:t>𝑚𝑎𝑥𝐼𝑡𝑒𝑟</m:t>
                    </m:r>
                  </m:oMath>
                </a14:m>
                <a:r>
                  <a:rPr lang="en-GB" sz="1600" dirty="0" smtClean="0"/>
                  <a:t> OR 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𝑛𝑜𝑡</m:t>
                    </m:r>
                    <m:r>
                      <a:rPr lang="en-GB" sz="1600" b="0" i="1" smtClean="0">
                        <a:latin typeface="Cambria Math"/>
                      </a:rPr>
                      <m:t> </m:t>
                    </m:r>
                    <m:r>
                      <a:rPr lang="en-GB" sz="1600" b="0" i="1" smtClean="0">
                        <a:latin typeface="Cambria Math"/>
                      </a:rPr>
                      <m:t>𝑐𝑜𝑛𝑣𝑒𝑟𝑔𝑒𝑑</m:t>
                    </m:r>
                  </m:oMath>
                </a14:m>
                <a:endParaRPr lang="en-GB" sz="1600" dirty="0"/>
              </a:p>
              <a:p>
                <a:pPr marL="385763" lvl="1" indent="0" algn="l">
                  <a:buNone/>
                </a:pPr>
                <a:r>
                  <a:rPr lang="en-GB" sz="1600" dirty="0"/>
                  <a:t>	</a:t>
                </a:r>
                <a:r>
                  <a:rPr lang="en-GB" sz="1600" dirty="0" smtClean="0"/>
                  <a:t>Compute </a:t>
                </a:r>
                <a:r>
                  <a:rPr lang="en-GB" sz="1600" dirty="0"/>
                  <a:t>capacity occupation CA</a:t>
                </a:r>
              </a:p>
              <a:p>
                <a:pPr marL="385763" lvl="1" indent="0" algn="l">
                  <a:buNone/>
                </a:pPr>
                <a:r>
                  <a:rPr lang="en-GB" sz="1600" dirty="0"/>
                  <a:t>	</a:t>
                </a:r>
                <a:r>
                  <a:rPr lang="en-GB" sz="1600" dirty="0" smtClean="0"/>
                  <a:t>Compute </a:t>
                </a:r>
                <a:r>
                  <a:rPr lang="en-GB" sz="1600" dirty="0"/>
                  <a:t>delay propagation RE</a:t>
                </a:r>
              </a:p>
              <a:p>
                <a:pPr marL="385763" lvl="1" indent="0" algn="l">
                  <a:buNone/>
                </a:pPr>
                <a:r>
                  <a:rPr lang="en-GB" sz="1600" dirty="0"/>
                  <a:t>	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𝑡𝑜𝑡𝑎𝑙𝐶𝑜𝑠𝑡</m:t>
                    </m:r>
                    <m:d>
                      <m:dPr>
                        <m:ctrlPr>
                          <a:rPr lang="en-GB" sz="1600" b="0" i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/>
                          </a:rPr>
                          <m:t>𝑅𝑃</m:t>
                        </m:r>
                      </m:e>
                    </m:d>
                    <m:r>
                      <a:rPr lang="en-GB" sz="1600" b="0" i="1" smtClean="0">
                        <a:latin typeface="Cambria Math"/>
                      </a:rPr>
                      <m:t>:=</m:t>
                    </m:r>
                    <m:r>
                      <a:rPr lang="en-GB" sz="1600" b="0" i="1" smtClean="0">
                        <a:latin typeface="Cambria Math"/>
                      </a:rPr>
                      <m:t>𝑐𝑜𝑠𝑡</m:t>
                    </m:r>
                    <m:d>
                      <m:dPr>
                        <m:ctrlPr>
                          <a:rPr lang="en-GB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/>
                          </a:rPr>
                          <m:t>𝐶𝐴</m:t>
                        </m:r>
                      </m:e>
                    </m:d>
                    <m:r>
                      <a:rPr lang="en-GB" sz="1600" b="0" i="1" smtClean="0">
                        <a:latin typeface="Cambria Math"/>
                      </a:rPr>
                      <m:t>+</m:t>
                    </m:r>
                    <m:r>
                      <a:rPr lang="en-GB" sz="1600" b="0" i="1" smtClean="0">
                        <a:latin typeface="Cambria Math"/>
                      </a:rPr>
                      <m:t>𝑐𝑜𝑠𝑡</m:t>
                    </m:r>
                    <m:r>
                      <a:rPr lang="en-GB" sz="1600" b="0" i="1" smtClean="0">
                        <a:latin typeface="Cambria Math"/>
                      </a:rPr>
                      <m:t>(</m:t>
                    </m:r>
                    <m:r>
                      <a:rPr lang="en-GB" sz="1600" b="0" i="1" smtClean="0">
                        <a:latin typeface="Cambria Math"/>
                      </a:rPr>
                      <m:t>𝑅𝐸</m:t>
                    </m:r>
                    <m:r>
                      <a:rPr lang="en-GB" sz="16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1600" dirty="0"/>
              </a:p>
              <a:p>
                <a:pPr marL="385763" lvl="1" indent="0" algn="l">
                  <a:buNone/>
                </a:pPr>
                <a:r>
                  <a:rPr lang="en-GB" sz="1600" dirty="0"/>
                  <a:t>	</a:t>
                </a:r>
                <a:r>
                  <a:rPr lang="en-GB" sz="1600" b="1" dirty="0"/>
                  <a:t>if</a:t>
                </a: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/>
                      </a:rPr>
                      <m:t>𝑡𝑜𝑡𝑎𝑙𝐶𝑜𝑠𝑡</m:t>
                    </m:r>
                    <m:d>
                      <m:dPr>
                        <m:ctrlPr>
                          <a:rPr lang="en-GB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/>
                          </a:rPr>
                          <m:t>𝑅𝑃</m:t>
                        </m:r>
                      </m:e>
                    </m:d>
                  </m:oMath>
                </a14:m>
                <a:r>
                  <a:rPr lang="en-GB" sz="1600" dirty="0"/>
                  <a:t> &lt;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/>
                      </a:rPr>
                      <m:t>𝑡𝑜𝑡𝑎𝑙𝐶𝑜𝑠𝑡</m:t>
                    </m:r>
                    <m:d>
                      <m:dPr>
                        <m:ctrlPr>
                          <a:rPr lang="en-GB" sz="16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/>
                          </a:rPr>
                          <m:t>best</m:t>
                        </m:r>
                        <m:r>
                          <m:rPr>
                            <m:sty m:val="p"/>
                          </m:rPr>
                          <a:rPr lang="en-GB" sz="1600" i="0">
                            <a:latin typeface="Cambria Math"/>
                          </a:rPr>
                          <m:t>RP</m:t>
                        </m:r>
                      </m:e>
                    </m:d>
                  </m:oMath>
                </a14:m>
                <a:endParaRPr lang="en-GB" sz="1600" dirty="0"/>
              </a:p>
              <a:p>
                <a:pPr marL="385763" lvl="1" indent="0" algn="l">
                  <a:buNone/>
                </a:pPr>
                <a:r>
                  <a:rPr lang="en-GB" sz="1600" dirty="0"/>
                  <a:t>		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𝑏𝑒𝑠𝑡𝑅𝑃</m:t>
                    </m:r>
                    <m:r>
                      <a:rPr lang="en-GB" sz="1600" b="0" i="1" smtClean="0">
                        <a:latin typeface="Cambria Math"/>
                      </a:rPr>
                      <m:t>≔</m:t>
                    </m:r>
                    <m:r>
                      <a:rPr lang="en-GB" sz="1600" b="0" i="1" smtClean="0">
                        <a:latin typeface="Cambria Math"/>
                      </a:rPr>
                      <m:t>𝑅𝑃</m:t>
                    </m:r>
                  </m:oMath>
                </a14:m>
                <a:endParaRPr lang="en-GB" sz="1600" dirty="0"/>
              </a:p>
              <a:p>
                <a:pPr marL="385763" lvl="1" indent="0" algn="l">
                  <a:buNone/>
                </a:pPr>
                <a:r>
                  <a:rPr lang="en-GB" sz="1600" dirty="0"/>
                  <a:t>	</a:t>
                </a:r>
                <a:r>
                  <a:rPr lang="en-GB" sz="1600" b="1" dirty="0"/>
                  <a:t>end </a:t>
                </a:r>
                <a:r>
                  <a:rPr lang="en-GB" sz="1600" b="1" dirty="0" smtClean="0"/>
                  <a:t>if</a:t>
                </a:r>
              </a:p>
              <a:p>
                <a:pPr marL="385763" lvl="1" indent="0" algn="l">
                  <a:buNone/>
                </a:pPr>
                <a:r>
                  <a:rPr lang="en-GB" sz="1600" b="1" dirty="0"/>
                  <a:t>	</a:t>
                </a:r>
                <a:r>
                  <a:rPr lang="en-GB" sz="1600" dirty="0" smtClean="0"/>
                  <a:t>vary routes in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𝑅𝑃</m:t>
                    </m:r>
                  </m:oMath>
                </a14:m>
                <a:r>
                  <a:rPr lang="en-GB" sz="1600" dirty="0" smtClean="0"/>
                  <a:t> (IR)</a:t>
                </a:r>
                <a:endParaRPr lang="en-GB" sz="1600" dirty="0"/>
              </a:p>
              <a:p>
                <a:pPr marL="385763" lvl="1" indent="0" algn="l">
                  <a:buNone/>
                </a:pPr>
                <a:r>
                  <a:rPr lang="en-GB" sz="1600" b="1" dirty="0"/>
                  <a:t>End</a:t>
                </a:r>
                <a:r>
                  <a:rPr lang="en-GB" sz="1600" dirty="0"/>
                  <a:t> </a:t>
                </a:r>
                <a:r>
                  <a:rPr lang="en-GB" sz="1600" b="1" dirty="0"/>
                  <a:t>while</a:t>
                </a:r>
                <a:endParaRPr lang="en-GB" sz="1600" b="1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392" y="3202167"/>
                <a:ext cx="4572000" cy="2800767"/>
              </a:xfrm>
              <a:prstGeom prst="rect">
                <a:avLst/>
              </a:prstGeom>
              <a:blipFill rotWithShape="1">
                <a:blip r:embed="rId2"/>
                <a:stretch>
                  <a:fillRect t="-652" b="-1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3580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RTRP heuristics</a:t>
            </a:r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Introduction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Motivation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</a:t>
            </a:r>
            <a:r>
              <a:rPr lang="en-US" sz="1400" b="1" dirty="0">
                <a:solidFill>
                  <a:schemeClr val="bg1"/>
                </a:solidFill>
                <a:latin typeface="Constantia" pitchFamily="18" charset="0"/>
              </a:rPr>
              <a:t>Methodology</a:t>
            </a: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 |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Case study | Discussion</a:t>
            </a:r>
            <a:endParaRPr lang="en-US" sz="1400" b="1" dirty="0">
              <a:solidFill>
                <a:schemeClr val="bg2"/>
              </a:solidFill>
              <a:latin typeface="Constantia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1195" y="1342449"/>
                <a:ext cx="5975852" cy="4226560"/>
              </a:xfrm>
            </p:spPr>
            <p:txBody>
              <a:bodyPr/>
              <a:lstStyle/>
              <a:p>
                <a:r>
                  <a:rPr lang="en-GB" dirty="0" smtClean="0"/>
                  <a:t>Capacity assessment</a:t>
                </a:r>
              </a:p>
              <a:p>
                <a:pPr lvl="1"/>
                <a:r>
                  <a:rPr lang="en-GB" dirty="0" smtClean="0"/>
                  <a:t>Compression method (UIC 406)</a:t>
                </a:r>
                <a:endParaRPr lang="en-GB" dirty="0"/>
              </a:p>
              <a:p>
                <a:pPr lvl="1"/>
                <a:r>
                  <a:rPr lang="en-GB" dirty="0" smtClean="0"/>
                  <a:t>Microscopic model</a:t>
                </a:r>
              </a:p>
              <a:p>
                <a:pPr lvl="1"/>
                <a:r>
                  <a:rPr lang="en-GB" dirty="0" smtClean="0"/>
                  <a:t>Algebraic approach </a:t>
                </a:r>
                <a:r>
                  <a:rPr lang="en-GB" sz="1800" dirty="0" smtClean="0"/>
                  <a:t>= </a:t>
                </a:r>
                <a:r>
                  <a:rPr lang="en-GB" sz="1800" i="1" dirty="0" smtClean="0"/>
                  <a:t>Max-plus automaton</a:t>
                </a:r>
              </a:p>
              <a:p>
                <a:pPr lvl="1"/>
                <a:r>
                  <a:rPr lang="en-GB" dirty="0" smtClean="0"/>
                  <a:t>All train dependencies naturally considered</a:t>
                </a:r>
                <a:endParaRPr lang="en-GB" dirty="0"/>
              </a:p>
              <a:p>
                <a:pPr lvl="1"/>
                <a:r>
                  <a:rPr lang="en-GB" dirty="0" smtClean="0"/>
                  <a:t>Output</a:t>
                </a:r>
                <a:r>
                  <a:rPr lang="en-GB" dirty="0"/>
                  <a:t>: capacity occupation, resources at the critical path, occupation of each resource</a:t>
                </a:r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Robustness evaluation</a:t>
                </a:r>
              </a:p>
              <a:p>
                <a:pPr lvl="1"/>
                <a:r>
                  <a:rPr lang="en-GB" dirty="0"/>
                  <a:t>Delay propagation model</a:t>
                </a:r>
              </a:p>
              <a:p>
                <a:pPr lvl="1"/>
                <a:r>
                  <a:rPr lang="en-GB" dirty="0" smtClean="0"/>
                  <a:t>Input</a:t>
                </a:r>
                <a:r>
                  <a:rPr lang="en-GB" dirty="0"/>
                  <a:t>: </a:t>
                </a:r>
                <a:r>
                  <a:rPr lang="en-GB" dirty="0" smtClean="0"/>
                  <a:t>set </a:t>
                </a:r>
                <a:r>
                  <a:rPr lang="en-GB" dirty="0"/>
                  <a:t>of delay realisations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/>
                      </a:rPr>
                      <m:t>𝑅</m:t>
                    </m:r>
                  </m:oMath>
                </a14:m>
                <a:endParaRPr lang="en-GB" i="1" dirty="0"/>
              </a:p>
              <a:p>
                <a:pPr lvl="1"/>
                <a:r>
                  <a:rPr lang="en-GB" dirty="0"/>
                  <a:t>Output: average </a:t>
                </a:r>
                <a:r>
                  <a:rPr lang="en-GB" dirty="0" smtClean="0"/>
                  <a:t>delay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𝐷</m:t>
                    </m:r>
                  </m:oMath>
                </a14:m>
                <a:endParaRPr lang="en-GB" dirty="0"/>
              </a:p>
              <a:p>
                <a:pPr lvl="1"/>
                <a:endParaRPr lang="en-GB" dirty="0" smtClean="0"/>
              </a:p>
              <a:p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</p:txBody>
          </p:sp>
        </mc:Choice>
        <mc:Fallback>
          <p:sp>
            <p:nvSpPr>
              <p:cNvPr id="1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1195" y="1342449"/>
                <a:ext cx="5975852" cy="4226560"/>
              </a:xfrm>
              <a:blipFill rotWithShape="1">
                <a:blip r:embed="rId2"/>
                <a:stretch>
                  <a:fillRect l="-2653" t="-2161" r="-2245" b="-2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162" y="1375629"/>
            <a:ext cx="2128520" cy="4122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8322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7" y="1782460"/>
            <a:ext cx="8729662" cy="4226560"/>
          </a:xfrm>
        </p:spPr>
        <p:txBody>
          <a:bodyPr numCol="1"/>
          <a:lstStyle/>
          <a:p>
            <a:r>
              <a:rPr lang="en-GB" dirty="0" smtClean="0"/>
              <a:t>Substitute </a:t>
            </a:r>
            <a:r>
              <a:rPr lang="en-GB" i="1" dirty="0" smtClean="0"/>
              <a:t>bad </a:t>
            </a:r>
            <a:r>
              <a:rPr lang="en-GB" dirty="0" smtClean="0"/>
              <a:t>train routes </a:t>
            </a:r>
          </a:p>
          <a:p>
            <a:endParaRPr lang="en-GB" dirty="0" smtClean="0"/>
          </a:p>
          <a:p>
            <a:r>
              <a:rPr lang="en-GB" dirty="0" smtClean="0"/>
              <a:t>Exclusion (E) and inclusion (I) rules for alternating routes in the route plan</a:t>
            </a:r>
          </a:p>
          <a:p>
            <a:endParaRPr lang="en-GB" dirty="0" smtClean="0"/>
          </a:p>
          <a:p>
            <a:r>
              <a:rPr lang="en-GB" i="1" dirty="0" smtClean="0"/>
              <a:t>E-rules. </a:t>
            </a:r>
            <a:r>
              <a:rPr lang="en-GB" dirty="0" smtClean="0"/>
              <a:t>Choose a route that:</a:t>
            </a:r>
          </a:p>
          <a:p>
            <a:pPr lvl="1"/>
            <a:r>
              <a:rPr lang="en-GB" dirty="0" smtClean="0"/>
              <a:t>has a resource is on the critical path</a:t>
            </a:r>
          </a:p>
          <a:p>
            <a:pPr lvl="1"/>
            <a:r>
              <a:rPr lang="en-GB" dirty="0" smtClean="0"/>
              <a:t>uses a platform with the highest occupation</a:t>
            </a:r>
          </a:p>
          <a:p>
            <a:pPr lvl="1"/>
            <a:r>
              <a:rPr lang="en-GB" dirty="0" smtClean="0"/>
              <a:t>generates the most delays</a:t>
            </a:r>
          </a:p>
          <a:p>
            <a:endParaRPr lang="en-GB" i="1" dirty="0" smtClean="0"/>
          </a:p>
          <a:p>
            <a:r>
              <a:rPr lang="en-GB" i="1" dirty="0" smtClean="0"/>
              <a:t>I-rules. </a:t>
            </a:r>
            <a:r>
              <a:rPr lang="en-GB" dirty="0" smtClean="0"/>
              <a:t>Choose a route that:</a:t>
            </a:r>
          </a:p>
          <a:p>
            <a:pPr lvl="1"/>
            <a:r>
              <a:rPr lang="en-GB" dirty="0" smtClean="0"/>
              <a:t>Does not use a resource on a critical path</a:t>
            </a:r>
          </a:p>
          <a:p>
            <a:pPr lvl="1"/>
            <a:r>
              <a:rPr lang="en-GB" dirty="0" smtClean="0"/>
              <a:t>Does not use the highest utilised platform</a:t>
            </a:r>
          </a:p>
          <a:p>
            <a:pPr lvl="1"/>
            <a:r>
              <a:rPr lang="en-GB" dirty="0" smtClean="0"/>
              <a:t>Is not conflicting with existing routes in the route plan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Ondertitel 2"/>
          <p:cNvSpPr txBox="1">
            <a:spLocks/>
          </p:cNvSpPr>
          <p:nvPr/>
        </p:nvSpPr>
        <p:spPr bwMode="auto">
          <a:xfrm>
            <a:off x="914400" y="1041399"/>
            <a:ext cx="6781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>
              <a:lnSpc>
                <a:spcPts val="2500"/>
              </a:lnSpc>
              <a:buClr>
                <a:srgbClr val="00A6D6"/>
              </a:buClr>
            </a:pPr>
            <a:r>
              <a:rPr lang="en-GB" sz="2000" dirty="0" smtClean="0">
                <a:solidFill>
                  <a:srgbClr val="00A6D6"/>
                </a:solidFill>
                <a:latin typeface="Bookman Old Style" pitchFamily="18" charset="0"/>
                <a:ea typeface="ＭＳ Ｐゴシック" pitchFamily="34" charset="-128"/>
              </a:rPr>
              <a:t>Route permutations</a:t>
            </a:r>
            <a:endParaRPr lang="en-GB" sz="2000" dirty="0" smtClean="0">
              <a:solidFill>
                <a:srgbClr val="00A6D6"/>
              </a:solidFill>
              <a:latin typeface="Bookman Old Style" pitchFamily="18" charset="0"/>
              <a:ea typeface="ＭＳ Ｐゴシック" pitchFamily="34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Introduction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Motivation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</a:t>
            </a:r>
            <a:r>
              <a:rPr lang="en-US" sz="1400" b="1" dirty="0">
                <a:solidFill>
                  <a:schemeClr val="bg1"/>
                </a:solidFill>
                <a:latin typeface="Constantia" pitchFamily="18" charset="0"/>
              </a:rPr>
              <a:t>Methodology</a:t>
            </a: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 |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Case study | Discussion</a:t>
            </a:r>
            <a:endParaRPr lang="en-US" sz="1400" b="1" dirty="0">
              <a:solidFill>
                <a:schemeClr val="bg2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41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Introduction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Motivation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</a:t>
            </a:r>
            <a:r>
              <a:rPr lang="en-US" sz="1400" b="1" dirty="0">
                <a:solidFill>
                  <a:schemeClr val="bg1"/>
                </a:solidFill>
                <a:latin typeface="Constantia" pitchFamily="18" charset="0"/>
              </a:rPr>
              <a:t>Methodology</a:t>
            </a: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 |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Case study | Discussion</a:t>
            </a:r>
            <a:endParaRPr lang="en-US" sz="1400" b="1" dirty="0">
              <a:solidFill>
                <a:schemeClr val="bg2"/>
              </a:solidFill>
              <a:latin typeface="Constantia" pitchFamily="18" charset="0"/>
            </a:endParaRPr>
          </a:p>
        </p:txBody>
      </p:sp>
      <p:sp>
        <p:nvSpPr>
          <p:cNvPr id="81" name="Content Placeholder 2"/>
          <p:cNvSpPr>
            <a:spLocks noGrp="1"/>
          </p:cNvSpPr>
          <p:nvPr>
            <p:ph idx="1"/>
          </p:nvPr>
        </p:nvSpPr>
        <p:spPr>
          <a:xfrm>
            <a:off x="757238" y="1252538"/>
            <a:ext cx="7729537" cy="3967162"/>
          </a:xfrm>
        </p:spPr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Introduction</a:t>
            </a:r>
          </a:p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Motivation</a:t>
            </a:r>
          </a:p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Solution approach </a:t>
            </a:r>
          </a:p>
          <a:p>
            <a:pPr lvl="1"/>
            <a:r>
              <a:rPr lang="en-GB" dirty="0" err="1">
                <a:solidFill>
                  <a:schemeClr val="accent3">
                    <a:lumMod val="75000"/>
                  </a:schemeClr>
                </a:solidFill>
              </a:rPr>
              <a:t>Preprocessing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TRP model</a:t>
            </a:r>
          </a:p>
          <a:p>
            <a:pPr lvl="1"/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RTRP model</a:t>
            </a:r>
          </a:p>
          <a:p>
            <a:pPr lvl="1"/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RTRP heuristics</a:t>
            </a:r>
          </a:p>
          <a:p>
            <a:r>
              <a:rPr lang="en-GB" dirty="0"/>
              <a:t>Case study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lvl="1"/>
            <a:endParaRPr lang="en-GB" dirty="0" smtClean="0"/>
          </a:p>
          <a:p>
            <a:pPr marL="385763" lvl="1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134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513" y="1828800"/>
            <a:ext cx="8104187" cy="3506788"/>
          </a:xfrm>
        </p:spPr>
        <p:txBody>
          <a:bodyPr/>
          <a:lstStyle/>
          <a:p>
            <a:r>
              <a:rPr lang="en-GB" dirty="0" smtClean="0"/>
              <a:t>High capacity consumption (sometimes over recommended norms)</a:t>
            </a:r>
          </a:p>
          <a:p>
            <a:r>
              <a:rPr lang="en-GB" dirty="0" smtClean="0"/>
              <a:t>Growing </a:t>
            </a:r>
            <a:r>
              <a:rPr lang="en-GB" dirty="0" smtClean="0"/>
              <a:t>demand (e.g., NL - a train every 5’)</a:t>
            </a:r>
            <a:endParaRPr lang="en-GB" dirty="0" smtClean="0"/>
          </a:p>
          <a:p>
            <a:r>
              <a:rPr lang="en-GB" dirty="0" smtClean="0"/>
              <a:t>Stations as bottlenecks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N</a:t>
            </a:r>
            <a:r>
              <a:rPr lang="en-GB" dirty="0" smtClean="0"/>
              <a:t>ew planning </a:t>
            </a:r>
            <a:r>
              <a:rPr lang="en-GB" dirty="0"/>
              <a:t>methods and algorithms </a:t>
            </a:r>
            <a:r>
              <a:rPr lang="en-GB" dirty="0" smtClean="0"/>
              <a:t>that should provide:</a:t>
            </a:r>
          </a:p>
          <a:p>
            <a:pPr lvl="1"/>
            <a:r>
              <a:rPr lang="en-GB" dirty="0"/>
              <a:t>H</a:t>
            </a:r>
            <a:r>
              <a:rPr lang="en-GB" dirty="0" smtClean="0"/>
              <a:t>igh-quality </a:t>
            </a:r>
            <a:r>
              <a:rPr lang="en-GB" dirty="0" smtClean="0"/>
              <a:t>and reliable service, </a:t>
            </a:r>
            <a:endParaRPr lang="en-GB" dirty="0"/>
          </a:p>
          <a:p>
            <a:pPr lvl="1"/>
            <a:r>
              <a:rPr lang="en-GB" dirty="0" smtClean="0"/>
              <a:t>Improved experience for planners and dispatchers</a:t>
            </a:r>
          </a:p>
          <a:p>
            <a:pPr lvl="1"/>
            <a:r>
              <a:rPr lang="en-GB" dirty="0" smtClean="0"/>
              <a:t>Satisfied customers</a:t>
            </a:r>
          </a:p>
          <a:p>
            <a:endParaRPr lang="en-GB" dirty="0" smtClean="0"/>
          </a:p>
          <a:p>
            <a:endParaRPr lang="en-GB" dirty="0" smtClean="0"/>
          </a:p>
          <a:p>
            <a:pPr>
              <a:tabLst>
                <a:tab pos="3586163" algn="l"/>
              </a:tabLst>
            </a:pPr>
            <a:r>
              <a:rPr lang="en-GB" dirty="0" smtClean="0"/>
              <a:t>Train routing problem: </a:t>
            </a:r>
            <a:r>
              <a:rPr lang="en-GB" dirty="0"/>
              <a:t>	1. platform assignment</a:t>
            </a:r>
          </a:p>
          <a:p>
            <a:pPr marL="0" indent="0">
              <a:buNone/>
              <a:tabLst>
                <a:tab pos="3586163" algn="l"/>
              </a:tabLst>
            </a:pPr>
            <a:r>
              <a:rPr lang="en-GB" dirty="0"/>
              <a:t>	2. route selection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Constantia" pitchFamily="18" charset="0"/>
              </a:rPr>
              <a:t>Introduction</a:t>
            </a: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Motivation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</a:t>
            </a: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Methodology |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Case study | Discussion</a:t>
            </a:r>
            <a:endParaRPr lang="en-US" sz="1400" b="1" dirty="0">
              <a:solidFill>
                <a:schemeClr val="bg2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30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</a:t>
            </a:r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Introduction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Motivation | </a:t>
            </a: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Methodology | </a:t>
            </a:r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Case study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 | Discussion</a:t>
            </a:r>
            <a:endParaRPr lang="en-US" sz="1400" b="1" dirty="0">
              <a:solidFill>
                <a:schemeClr val="bg2"/>
              </a:solidFill>
              <a:latin typeface="Constantia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" name="Picture 2" descr="D:\nbesinovic\Desktop\Current ONTIME documents\basiccase_reduce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4" t="5090" r="6990" b="5799"/>
          <a:stretch/>
        </p:blipFill>
        <p:spPr bwMode="auto">
          <a:xfrm>
            <a:off x="5558969" y="1079420"/>
            <a:ext cx="3701143" cy="498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 bwMode="auto">
          <a:xfrm>
            <a:off x="1277251" y="5326741"/>
            <a:ext cx="928906" cy="5515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16" name="Group 15"/>
          <p:cNvGrpSpPr/>
          <p:nvPr/>
        </p:nvGrpSpPr>
        <p:grpSpPr>
          <a:xfrm rot="5400000">
            <a:off x="3831834" y="2570774"/>
            <a:ext cx="6023440" cy="2002973"/>
            <a:chOff x="1045021" y="3904341"/>
            <a:chExt cx="6023440" cy="2002973"/>
          </a:xfrm>
        </p:grpSpPr>
        <p:grpSp>
          <p:nvGrpSpPr>
            <p:cNvPr id="11" name="Group 10"/>
            <p:cNvGrpSpPr/>
            <p:nvPr/>
          </p:nvGrpSpPr>
          <p:grpSpPr>
            <a:xfrm>
              <a:off x="1277250" y="3904341"/>
              <a:ext cx="5791211" cy="2002973"/>
              <a:chOff x="1277250" y="3904341"/>
              <a:chExt cx="5791211" cy="2002973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71" t="40383" r="41433" b="25917"/>
              <a:stretch/>
            </p:blipFill>
            <p:spPr bwMode="auto">
              <a:xfrm rot="16200000">
                <a:off x="3316517" y="2155369"/>
                <a:ext cx="2002972" cy="5500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Rectangle 4"/>
              <p:cNvSpPr/>
              <p:nvPr/>
            </p:nvSpPr>
            <p:spPr bwMode="auto">
              <a:xfrm>
                <a:off x="1277250" y="3904341"/>
                <a:ext cx="1451435" cy="55154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 bwMode="auto">
            <a:xfrm>
              <a:off x="2728685" y="3904341"/>
              <a:ext cx="471710" cy="29028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045021" y="4194627"/>
              <a:ext cx="1451435" cy="55154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277253" y="5043710"/>
              <a:ext cx="928906" cy="55154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668477"/>
              </p:ext>
            </p:extLst>
          </p:nvPr>
        </p:nvGraphicFramePr>
        <p:xfrm>
          <a:off x="485775" y="4335688"/>
          <a:ext cx="5000622" cy="1266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4943"/>
                <a:gridCol w="1155679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Period (s)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1800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 smtClean="0">
                          <a:effectLst/>
                        </a:rPr>
                        <a:t># of platforms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# of routes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91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i="1" u="none" strike="noStrike" dirty="0" err="1" smtClean="0">
                          <a:effectLst/>
                        </a:rPr>
                        <a:t>maxIter</a:t>
                      </a:r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i="1" u="none" strike="noStrike" dirty="0" err="1" smtClean="0">
                          <a:effectLst/>
                        </a:rPr>
                        <a:t>convIter</a:t>
                      </a:r>
                      <a:r>
                        <a:rPr lang="en-GB" sz="1600" i="1" u="none" strike="noStrike" dirty="0" smtClean="0">
                          <a:effectLst/>
                        </a:rPr>
                        <a:t> </a:t>
                      </a:r>
                      <a:r>
                        <a:rPr lang="en-GB" sz="1600" i="0" u="none" strike="noStrike" dirty="0" smtClean="0">
                          <a:effectLst/>
                        </a:rPr>
                        <a:t>(iterations without improvement)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96682" y="3957672"/>
            <a:ext cx="4789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Table 1. Input parameters</a:t>
            </a:r>
            <a:endParaRPr lang="en-GB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89" y="1828800"/>
            <a:ext cx="5107380" cy="4226560"/>
          </a:xfrm>
        </p:spPr>
        <p:txBody>
          <a:bodyPr/>
          <a:lstStyle/>
          <a:p>
            <a:r>
              <a:rPr lang="en-GB" dirty="0" smtClean="0"/>
              <a:t>Station Den Bosch</a:t>
            </a:r>
          </a:p>
          <a:p>
            <a:r>
              <a:rPr lang="en-GB" dirty="0" smtClean="0"/>
              <a:t>14 </a:t>
            </a:r>
            <a:r>
              <a:rPr lang="en-GB" dirty="0" smtClean="0"/>
              <a:t>trains lines with </a:t>
            </a:r>
            <a:r>
              <a:rPr lang="en-GB" dirty="0" smtClean="0"/>
              <a:t>periodicity of 2 </a:t>
            </a:r>
            <a:r>
              <a:rPr lang="en-GB" dirty="0" smtClean="0"/>
              <a:t>trains/h</a:t>
            </a:r>
          </a:p>
          <a:p>
            <a:r>
              <a:rPr lang="en-GB" dirty="0" smtClean="0"/>
              <a:t>Input: computed timetable </a:t>
            </a:r>
          </a:p>
          <a:p>
            <a:pPr marL="0" indent="0" algn="r">
              <a:buNone/>
            </a:pPr>
            <a:r>
              <a:rPr lang="en-GB" dirty="0"/>
              <a:t>	</a:t>
            </a:r>
            <a:r>
              <a:rPr lang="en-GB" dirty="0" smtClean="0"/>
              <a:t>	</a:t>
            </a:r>
            <a:r>
              <a:rPr lang="en-GB" dirty="0" smtClean="0">
                <a:solidFill>
                  <a:schemeClr val="bg2"/>
                </a:solidFill>
              </a:rPr>
              <a:t>Besinovic et al. 2015</a:t>
            </a: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7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</a:t>
            </a:r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Introduction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Motivation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</a:t>
            </a: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Methodology | </a:t>
            </a:r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Case study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 | Discussion</a:t>
            </a:r>
            <a:endParaRPr lang="en-US" sz="1400" b="1" dirty="0">
              <a:solidFill>
                <a:schemeClr val="bg2"/>
              </a:solidFill>
              <a:latin typeface="Constantia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887217"/>
              </p:ext>
            </p:extLst>
          </p:nvPr>
        </p:nvGraphicFramePr>
        <p:xfrm>
          <a:off x="1680652" y="3279742"/>
          <a:ext cx="5544458" cy="882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8120"/>
                <a:gridCol w="1797269"/>
                <a:gridCol w="1849069"/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u="none" strike="noStrike" dirty="0">
                          <a:effectLst/>
                        </a:rPr>
                        <a:t>Parameters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M</a:t>
                      </a:r>
                      <a:r>
                        <a:rPr lang="en-GB" sz="1400" b="1" u="none" strike="noStrike" dirty="0" smtClean="0">
                          <a:effectLst/>
                        </a:rPr>
                        <a:t>ean </a:t>
                      </a:r>
                      <a:r>
                        <a:rPr lang="en-GB" sz="1400" b="1" u="none" strike="noStrike" dirty="0">
                          <a:effectLst/>
                        </a:rPr>
                        <a:t>(s)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smtClean="0">
                          <a:effectLst/>
                        </a:rPr>
                        <a:t>Standard deviation </a:t>
                      </a:r>
                      <a:r>
                        <a:rPr lang="en-GB" sz="1400" b="1" u="none" strike="noStrike" dirty="0">
                          <a:effectLst/>
                        </a:rPr>
                        <a:t>(%)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Total cost (s</a:t>
                      </a:r>
                      <a:r>
                        <a:rPr lang="en-GB" sz="1400" u="none" strike="noStrike" dirty="0">
                          <a:effectLst/>
                        </a:rPr>
                        <a:t>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 smtClean="0">
                          <a:effectLst/>
                        </a:rPr>
                        <a:t>1135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 smtClean="0">
                          <a:effectLst/>
                        </a:rPr>
                        <a:t>0.73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# of iterations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 smtClean="0">
                          <a:effectLst/>
                        </a:rPr>
                        <a:t>165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34.57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0" y="2970627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Table 1. </a:t>
            </a:r>
            <a:r>
              <a:rPr lang="en-GB" sz="1600" dirty="0" smtClean="0"/>
              <a:t>Heuristics convergence</a:t>
            </a:r>
            <a:endParaRPr lang="en-GB" sz="1600" dirty="0"/>
          </a:p>
        </p:txBody>
      </p:sp>
      <p:sp>
        <p:nvSpPr>
          <p:cNvPr id="10" name="Ondertitel 2"/>
          <p:cNvSpPr txBox="1">
            <a:spLocks/>
          </p:cNvSpPr>
          <p:nvPr/>
        </p:nvSpPr>
        <p:spPr bwMode="auto">
          <a:xfrm>
            <a:off x="914400" y="1041399"/>
            <a:ext cx="6781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>
              <a:lnSpc>
                <a:spcPts val="2500"/>
              </a:lnSpc>
              <a:buClr>
                <a:srgbClr val="00A6D6"/>
              </a:buClr>
            </a:pPr>
            <a:r>
              <a:rPr lang="en-GB" sz="2000" dirty="0">
                <a:solidFill>
                  <a:srgbClr val="00A6D6"/>
                </a:solidFill>
                <a:latin typeface="Bookman Old Style" pitchFamily="18" charset="0"/>
                <a:ea typeface="ＭＳ Ｐゴシック" pitchFamily="34" charset="-128"/>
              </a:rPr>
              <a:t>Initial results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734689" y="1828800"/>
            <a:ext cx="5107380" cy="4226560"/>
          </a:xfrm>
        </p:spPr>
        <p:txBody>
          <a:bodyPr/>
          <a:lstStyle/>
          <a:p>
            <a:r>
              <a:rPr lang="en-GB" dirty="0" smtClean="0"/>
              <a:t>Heuristics performance</a:t>
            </a:r>
            <a:endParaRPr lang="en-GB" dirty="0" smtClean="0"/>
          </a:p>
          <a:p>
            <a:r>
              <a:rPr lang="en-GB" dirty="0" smtClean="0"/>
              <a:t>30 repeated runs of RTRP heuristics</a:t>
            </a:r>
          </a:p>
          <a:p>
            <a:r>
              <a:rPr lang="en-GB" dirty="0" smtClean="0"/>
              <a:t>Weights for CA and RE are equal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8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</a:t>
            </a:r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Introduction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Motivation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</a:t>
            </a: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Methodology | </a:t>
            </a:r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Case study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 | Discussion</a:t>
            </a:r>
            <a:endParaRPr lang="en-US" sz="1400" b="1" dirty="0">
              <a:solidFill>
                <a:schemeClr val="bg2"/>
              </a:solidFill>
              <a:latin typeface="Constantia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Ondertitel 2"/>
          <p:cNvSpPr txBox="1">
            <a:spLocks/>
          </p:cNvSpPr>
          <p:nvPr/>
        </p:nvSpPr>
        <p:spPr bwMode="auto">
          <a:xfrm>
            <a:off x="914400" y="1041399"/>
            <a:ext cx="6781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>
              <a:lnSpc>
                <a:spcPts val="2500"/>
              </a:lnSpc>
              <a:buClr>
                <a:srgbClr val="00A6D6"/>
              </a:buClr>
            </a:pPr>
            <a:r>
              <a:rPr lang="en-GB" sz="2000" dirty="0">
                <a:solidFill>
                  <a:srgbClr val="00A6D6"/>
                </a:solidFill>
                <a:latin typeface="Bookman Old Style" pitchFamily="18" charset="0"/>
                <a:ea typeface="ＭＳ Ｐゴシック" pitchFamily="34" charset="-128"/>
              </a:rPr>
              <a:t>Initial results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342816"/>
              </p:ext>
            </p:extLst>
          </p:nvPr>
        </p:nvGraphicFramePr>
        <p:xfrm>
          <a:off x="811925" y="3189527"/>
          <a:ext cx="7845850" cy="1104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2778"/>
                <a:gridCol w="1770035"/>
                <a:gridCol w="1400175"/>
                <a:gridCol w="1543050"/>
                <a:gridCol w="2099812"/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smtClean="0">
                          <a:effectLst/>
                        </a:rPr>
                        <a:t>Capacity occupation </a:t>
                      </a:r>
                      <a:r>
                        <a:rPr lang="en-GB" sz="1400" b="1" u="none" strike="noStrike" dirty="0">
                          <a:effectLst/>
                        </a:rPr>
                        <a:t>(s)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smtClean="0">
                          <a:effectLst/>
                        </a:rPr>
                        <a:t>Average </a:t>
                      </a:r>
                      <a:r>
                        <a:rPr lang="en-GB" sz="1400" b="1" u="none" strike="noStrike" baseline="0" dirty="0" smtClean="0">
                          <a:effectLst/>
                        </a:rPr>
                        <a:t>delay </a:t>
                      </a:r>
                      <a:r>
                        <a:rPr lang="en-GB" sz="1400" b="1" u="none" strike="noStrike" dirty="0" smtClean="0">
                          <a:effectLst/>
                        </a:rPr>
                        <a:t>(s)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smtClean="0">
                          <a:effectLst/>
                        </a:rPr>
                        <a:t>Total cost (s)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resources used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  <a:latin typeface="+mn-lt"/>
                        </a:rPr>
                        <a:t>Only CA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dirty="0" smtClean="0">
                          <a:effectLst/>
                          <a:latin typeface="+mn-lt"/>
                        </a:rPr>
                        <a:t>801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 smtClean="0">
                          <a:effectLst/>
                          <a:latin typeface="+mn-lt"/>
                        </a:rPr>
                        <a:t>796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1597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  <a:latin typeface="+mn-lt"/>
                        </a:rPr>
                        <a:t>Only RE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 smtClean="0">
                          <a:effectLst/>
                          <a:latin typeface="+mn-lt"/>
                        </a:rPr>
                        <a:t>956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dirty="0" smtClean="0">
                          <a:effectLst/>
                          <a:latin typeface="+mn-lt"/>
                        </a:rPr>
                        <a:t>301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 &amp; RE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1135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28947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Table </a:t>
            </a:r>
            <a:r>
              <a:rPr lang="en-GB" sz="1600" dirty="0" smtClean="0"/>
              <a:t>2. Results of individual </a:t>
            </a:r>
            <a:r>
              <a:rPr lang="en-GB" sz="1600" dirty="0" err="1" smtClean="0"/>
              <a:t>submodels</a:t>
            </a:r>
            <a:endParaRPr lang="en-GB" sz="1600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734688" y="1828800"/>
            <a:ext cx="6766249" cy="814388"/>
          </a:xfrm>
        </p:spPr>
        <p:txBody>
          <a:bodyPr/>
          <a:lstStyle/>
          <a:p>
            <a:r>
              <a:rPr lang="en-GB" dirty="0" smtClean="0"/>
              <a:t>Test single </a:t>
            </a:r>
            <a:r>
              <a:rPr lang="en-GB" dirty="0" err="1" smtClean="0"/>
              <a:t>submodels</a:t>
            </a:r>
            <a:r>
              <a:rPr lang="en-GB" dirty="0" smtClean="0"/>
              <a:t> CA and RE vs CA+RE</a:t>
            </a:r>
          </a:p>
          <a:p>
            <a:r>
              <a:rPr lang="en-GB" dirty="0" smtClean="0"/>
              <a:t>CA = original TRP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771525" y="3614738"/>
            <a:ext cx="5900738" cy="25717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828801" y="3871913"/>
            <a:ext cx="6867524" cy="40957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86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Introduction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Motivation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</a:t>
            </a: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Methodology |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Case study | </a:t>
            </a:r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Discussion</a:t>
            </a:r>
            <a:endParaRPr lang="en-US" sz="14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5438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25513" y="1391052"/>
            <a:ext cx="8104187" cy="4226560"/>
          </a:xfrm>
        </p:spPr>
        <p:txBody>
          <a:bodyPr/>
          <a:lstStyle/>
          <a:p>
            <a:r>
              <a:rPr lang="en-GB" dirty="0" smtClean="0"/>
              <a:t>New </a:t>
            </a:r>
            <a:r>
              <a:rPr lang="en-GB" dirty="0" err="1" smtClean="0"/>
              <a:t>multiobjective</a:t>
            </a:r>
            <a:r>
              <a:rPr lang="en-GB" dirty="0" smtClean="0"/>
              <a:t> MILP formulation for robust train routing problem</a:t>
            </a:r>
          </a:p>
          <a:p>
            <a:endParaRPr lang="en-GB" dirty="0" smtClean="0"/>
          </a:p>
          <a:p>
            <a:r>
              <a:rPr lang="en-GB" dirty="0"/>
              <a:t>Promising heuristics for solving RTRP</a:t>
            </a:r>
          </a:p>
          <a:p>
            <a:endParaRPr lang="en-GB" dirty="0" smtClean="0"/>
          </a:p>
          <a:p>
            <a:r>
              <a:rPr lang="en-GB" dirty="0"/>
              <a:t>Optimized </a:t>
            </a:r>
            <a:r>
              <a:rPr lang="en-GB" dirty="0" smtClean="0"/>
              <a:t>route plan fulfils</a:t>
            </a:r>
          </a:p>
          <a:p>
            <a:pPr lvl="1"/>
            <a:r>
              <a:rPr lang="en-GB" dirty="0" smtClean="0"/>
              <a:t>Proven </a:t>
            </a:r>
            <a:r>
              <a:rPr lang="en-GB" dirty="0"/>
              <a:t>feasibility (at microscopic level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Capacity consumption reduced </a:t>
            </a:r>
          </a:p>
          <a:p>
            <a:pPr lvl="1"/>
            <a:r>
              <a:rPr lang="en-GB" dirty="0" smtClean="0"/>
              <a:t>Improved </a:t>
            </a:r>
            <a:r>
              <a:rPr lang="en-GB" dirty="0" smtClean="0"/>
              <a:t>robustness</a:t>
            </a:r>
          </a:p>
          <a:p>
            <a:pPr lvl="1"/>
            <a:r>
              <a:rPr lang="en-GB" dirty="0" smtClean="0"/>
              <a:t>More even resource usage =&gt; less frequent maintenance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385763" lvl="1" indent="0">
              <a:buNone/>
            </a:pPr>
            <a:endParaRPr lang="en-GB" dirty="0" smtClean="0"/>
          </a:p>
          <a:p>
            <a:r>
              <a:rPr lang="en-GB" dirty="0" smtClean="0"/>
              <a:t>Future work</a:t>
            </a:r>
          </a:p>
          <a:p>
            <a:pPr lvl="1"/>
            <a:r>
              <a:rPr lang="en-GB" dirty="0" smtClean="0"/>
              <a:t>Compare results with </a:t>
            </a:r>
            <a:r>
              <a:rPr lang="en-GB" dirty="0" smtClean="0"/>
              <a:t>the optimal </a:t>
            </a:r>
            <a:r>
              <a:rPr lang="en-GB" dirty="0" smtClean="0"/>
              <a:t>solution</a:t>
            </a:r>
          </a:p>
          <a:p>
            <a:pPr lvl="1"/>
            <a:r>
              <a:rPr lang="en-GB" dirty="0" smtClean="0"/>
              <a:t>Flexible event times</a:t>
            </a:r>
            <a:endParaRPr lang="en-GB" dirty="0" smtClean="0"/>
          </a:p>
          <a:p>
            <a:pPr lvl="1"/>
            <a:r>
              <a:rPr lang="en-GB" dirty="0" smtClean="0"/>
              <a:t>Evaluate the effect of different weights for CA and RE</a:t>
            </a:r>
            <a:endParaRPr lang="en-GB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0"/>
          <a:stretch/>
        </p:blipFill>
        <p:spPr bwMode="auto">
          <a:xfrm>
            <a:off x="7394837" y="4703381"/>
            <a:ext cx="1749163" cy="14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61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0" y="0"/>
            <a:ext cx="469900" cy="2057400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nl-NL" sz="2200" dirty="0"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5612" y="2057400"/>
            <a:ext cx="6000750" cy="1502568"/>
            <a:chOff x="441324" y="3562348"/>
            <a:chExt cx="6000750" cy="1502568"/>
          </a:xfrm>
        </p:grpSpPr>
        <p:sp>
          <p:nvSpPr>
            <p:cNvPr id="3074" name="Rectangle 5"/>
            <p:cNvSpPr>
              <a:spLocks noChangeArrowheads="1"/>
            </p:cNvSpPr>
            <p:nvPr/>
          </p:nvSpPr>
          <p:spPr bwMode="auto">
            <a:xfrm>
              <a:off x="469900" y="3562348"/>
              <a:ext cx="5972174" cy="15025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solidFill>
                  <a:schemeClr val="bg1"/>
                </a:solidFill>
              </a:endParaRPr>
            </a:p>
            <a:p>
              <a:r>
                <a:rPr lang="en-GB" dirty="0" smtClean="0">
                  <a:solidFill>
                    <a:schemeClr val="bg1"/>
                  </a:solidFill>
                </a:rPr>
                <a:t>Thank </a:t>
              </a:r>
              <a:r>
                <a:rPr lang="en-GB" dirty="0">
                  <a:solidFill>
                    <a:schemeClr val="bg1"/>
                  </a:solidFill>
                </a:rPr>
                <a:t>you for your kind attention</a:t>
              </a:r>
            </a:p>
            <a:p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0" name="Subtitle 1"/>
            <p:cNvSpPr txBox="1">
              <a:spLocks/>
            </p:cNvSpPr>
            <p:nvPr/>
          </p:nvSpPr>
          <p:spPr bwMode="auto">
            <a:xfrm>
              <a:off x="441324" y="4690954"/>
              <a:ext cx="6000750" cy="373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A6D6"/>
                </a:buClr>
                <a:buNone/>
                <a:defRPr sz="2000">
                  <a:solidFill>
                    <a:srgbClr val="00A6D6"/>
                  </a:solidFill>
                  <a:latin typeface="Bookman Old Style"/>
                  <a:ea typeface="ＭＳ Ｐゴシック" charset="-128"/>
                  <a:cs typeface="Bookman Old Style"/>
                </a:defRPr>
              </a:lvl1pPr>
              <a:lvl2pPr marL="457200" indent="0" algn="ctr" rtl="0" eaLnBrk="0" fontAlgn="base" hangingPunct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A6D6"/>
                </a:buClr>
                <a:buFont typeface="Times" pitchFamily="18" charset="0"/>
                <a:buNone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14400" indent="0" algn="ctr" rtl="0" eaLnBrk="0" fontAlgn="base" hangingPunct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A6D6"/>
                </a:buClr>
                <a:buFont typeface="Times" pitchFamily="18" charset="0"/>
                <a:buNone/>
                <a:defRPr sz="16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71600" indent="0" algn="ctr" rtl="0" eaLnBrk="0" fontAlgn="base" hangingPunct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Font typeface="Times" pitchFamily="18" charset="0"/>
                <a:buNone/>
                <a:defRPr sz="1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828800" indent="0" algn="ctr" rtl="0" eaLnBrk="0" fontAlgn="base" hangingPunct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Font typeface="Times" pitchFamily="18" charset="0"/>
                <a:buNone/>
                <a:defRPr sz="12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286000" indent="0" algn="ctr" rtl="0" eaLnBrk="0" fontAlgn="base" hangingPunct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Font typeface="Times" pitchFamily="18" charset="0"/>
                <a:buNone/>
                <a:defRPr sz="1200">
                  <a:solidFill>
                    <a:schemeClr val="tx1"/>
                  </a:solidFill>
                  <a:latin typeface="+mn-lt"/>
                </a:defRPr>
              </a:lvl6pPr>
              <a:lvl7pPr marL="2743200" indent="0" algn="ctr" rtl="0" eaLnBrk="0" fontAlgn="base" hangingPunct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Font typeface="Times" pitchFamily="18" charset="0"/>
                <a:buNone/>
                <a:defRPr sz="1200">
                  <a:solidFill>
                    <a:schemeClr val="tx1"/>
                  </a:solidFill>
                  <a:latin typeface="+mn-lt"/>
                </a:defRPr>
              </a:lvl7pPr>
              <a:lvl8pPr marL="3200400" indent="0" algn="ctr" rtl="0" eaLnBrk="0" fontAlgn="base" hangingPunct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Font typeface="Times" pitchFamily="18" charset="0"/>
                <a:buNone/>
                <a:defRPr sz="1200">
                  <a:solidFill>
                    <a:schemeClr val="tx1"/>
                  </a:solidFill>
                  <a:latin typeface="+mn-lt"/>
                </a:defRPr>
              </a:lvl8pPr>
              <a:lvl9pPr marL="3657600" indent="0" algn="ctr" rtl="0" eaLnBrk="0" fontAlgn="base" hangingPunct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Font typeface="Times" pitchFamily="18" charset="0"/>
                <a:buNone/>
                <a:defRPr sz="12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r"/>
              <a:r>
                <a:rPr lang="en-GB" dirty="0" smtClean="0"/>
                <a:t>n.besinovic@tudelft.nl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46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86" y="1393373"/>
            <a:ext cx="8635999" cy="385513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1100" dirty="0" err="1" smtClean="0"/>
              <a:t>Sels</a:t>
            </a:r>
            <a:r>
              <a:rPr lang="en-GB" sz="1100" dirty="0" smtClean="0"/>
              <a:t> P., </a:t>
            </a:r>
            <a:r>
              <a:rPr lang="en-GB" sz="1100" dirty="0" err="1" smtClean="0"/>
              <a:t>Vansteenwegen</a:t>
            </a:r>
            <a:r>
              <a:rPr lang="en-GB" sz="1100" dirty="0" smtClean="0"/>
              <a:t> P., </a:t>
            </a:r>
            <a:r>
              <a:rPr lang="en-GB" sz="1100" dirty="0" err="1" smtClean="0"/>
              <a:t>Dewilde</a:t>
            </a:r>
            <a:r>
              <a:rPr lang="en-GB" sz="1100" dirty="0" smtClean="0"/>
              <a:t> T., </a:t>
            </a:r>
            <a:r>
              <a:rPr lang="en-GB" sz="1100" dirty="0" err="1" smtClean="0"/>
              <a:t>Cattrysse</a:t>
            </a:r>
            <a:r>
              <a:rPr lang="en-GB" sz="1100" dirty="0" smtClean="0"/>
              <a:t> D., </a:t>
            </a:r>
            <a:r>
              <a:rPr lang="en-GB" sz="1100" dirty="0" err="1" smtClean="0"/>
              <a:t>Waquet</a:t>
            </a:r>
            <a:r>
              <a:rPr lang="en-GB" sz="1100" dirty="0" smtClean="0"/>
              <a:t> B., </a:t>
            </a:r>
            <a:r>
              <a:rPr lang="en-GB" sz="1100" dirty="0" err="1" smtClean="0"/>
              <a:t>Joubert</a:t>
            </a:r>
            <a:r>
              <a:rPr lang="en-GB" sz="1100" dirty="0" smtClean="0"/>
              <a:t> A., </a:t>
            </a:r>
            <a:r>
              <a:rPr lang="en-GB" sz="1100" dirty="0"/>
              <a:t>The train </a:t>
            </a:r>
            <a:r>
              <a:rPr lang="en-GB" sz="1100" dirty="0" err="1"/>
              <a:t>platforming</a:t>
            </a:r>
            <a:r>
              <a:rPr lang="en-GB" sz="1100" dirty="0"/>
              <a:t> problem: The infrastructure management company perspective, Transportation Research Part B: Methodological, Volume 61, March 2014, </a:t>
            </a:r>
            <a:r>
              <a:rPr lang="en-GB" sz="1100" dirty="0" smtClean="0"/>
              <a:t>pp. 55-72</a:t>
            </a:r>
          </a:p>
          <a:p>
            <a:pPr>
              <a:lnSpc>
                <a:spcPct val="150000"/>
              </a:lnSpc>
            </a:pPr>
            <a:r>
              <a:rPr lang="en-GB" sz="1100" dirty="0" smtClean="0"/>
              <a:t>Besinovic </a:t>
            </a:r>
            <a:r>
              <a:rPr lang="en-GB" sz="1100" dirty="0"/>
              <a:t>N., Quaglietta E., Goverde R.M.P., A simulation-based optimization approach for the calibration of dynamic train speed profiles, </a:t>
            </a:r>
            <a:r>
              <a:rPr lang="en-GB" sz="1100" i="1" dirty="0"/>
              <a:t>Journal of Rail Transport Planning and Management</a:t>
            </a:r>
            <a:r>
              <a:rPr lang="en-GB" sz="1100" dirty="0"/>
              <a:t>, Journal of Rail Transport Planning &amp; Management, Volume 3, Issue 4, 2013, </a:t>
            </a:r>
            <a:r>
              <a:rPr lang="en-GB" sz="1100" dirty="0" smtClean="0"/>
              <a:t>pp. 126–136 </a:t>
            </a:r>
          </a:p>
          <a:p>
            <a:pPr>
              <a:lnSpc>
                <a:spcPct val="150000"/>
              </a:lnSpc>
            </a:pPr>
            <a:r>
              <a:rPr lang="en-GB" sz="1100" dirty="0" smtClean="0"/>
              <a:t>Hansen </a:t>
            </a:r>
            <a:r>
              <a:rPr lang="en-GB" sz="1100" dirty="0"/>
              <a:t>I.A., </a:t>
            </a:r>
            <a:r>
              <a:rPr lang="en-GB" sz="1100" dirty="0" err="1"/>
              <a:t>Pachl</a:t>
            </a:r>
            <a:r>
              <a:rPr lang="en-GB" sz="1100" dirty="0"/>
              <a:t> J., </a:t>
            </a:r>
            <a:r>
              <a:rPr lang="en-GB" sz="1100" i="1" dirty="0"/>
              <a:t>Railway Timetable and Traffic</a:t>
            </a:r>
            <a:r>
              <a:rPr lang="en-GB" sz="1100" dirty="0"/>
              <a:t>, </a:t>
            </a:r>
            <a:r>
              <a:rPr lang="en-GB" sz="1100" dirty="0" err="1"/>
              <a:t>Eurailpress</a:t>
            </a:r>
            <a:r>
              <a:rPr lang="en-GB" sz="1100" dirty="0"/>
              <a:t>, Hamburg, Germany, 2008. </a:t>
            </a:r>
          </a:p>
          <a:p>
            <a:pPr lvl="0">
              <a:lnSpc>
                <a:spcPct val="150000"/>
              </a:lnSpc>
            </a:pPr>
            <a:r>
              <a:rPr lang="en-GB" sz="1100" dirty="0" err="1" smtClean="0"/>
              <a:t>Viennot</a:t>
            </a:r>
            <a:r>
              <a:rPr lang="en-GB" sz="1100" dirty="0" smtClean="0"/>
              <a:t> G.X., Heaps of pieces I: Basic definitions and combinatorial lemmas, </a:t>
            </a:r>
            <a:r>
              <a:rPr lang="en-GB" sz="1100" i="1" dirty="0" smtClean="0"/>
              <a:t>lecture notes in mathematics, </a:t>
            </a:r>
            <a:r>
              <a:rPr lang="en-GB" sz="1100" dirty="0" smtClean="0"/>
              <a:t>1234, </a:t>
            </a:r>
          </a:p>
          <a:p>
            <a:pPr lvl="0">
              <a:lnSpc>
                <a:spcPct val="150000"/>
              </a:lnSpc>
            </a:pPr>
            <a:r>
              <a:rPr lang="en-GB" sz="1100" dirty="0" smtClean="0"/>
              <a:t>Egmond </a:t>
            </a:r>
            <a:r>
              <a:rPr lang="en-GB" sz="1100" dirty="0"/>
              <a:t>R.J., An algebraic approach for scheduling train movements, </a:t>
            </a:r>
            <a:r>
              <a:rPr lang="en-GB" sz="1100" i="1" dirty="0"/>
              <a:t>The 8th International Conference on Computer-Aided Scheduling of Public Transport</a:t>
            </a:r>
            <a:r>
              <a:rPr lang="en-GB" sz="1100" dirty="0"/>
              <a:t> </a:t>
            </a:r>
            <a:r>
              <a:rPr lang="en-GB" sz="1100" i="1" dirty="0"/>
              <a:t>(CASPT 2000)</a:t>
            </a:r>
            <a:r>
              <a:rPr lang="en-GB" sz="1100" dirty="0"/>
              <a:t>, Berlin, 21-23 June, 2000. </a:t>
            </a:r>
          </a:p>
          <a:p>
            <a:pPr lvl="0">
              <a:lnSpc>
                <a:spcPct val="150000"/>
              </a:lnSpc>
            </a:pPr>
            <a:r>
              <a:rPr lang="en-GB" sz="1100" dirty="0"/>
              <a:t>Goverde, R.M.P., Railway Timetable Stability Analysis Using Max-Plus Sys-tem Theory. </a:t>
            </a:r>
            <a:r>
              <a:rPr lang="en-GB" sz="1100" i="1" dirty="0"/>
              <a:t>Transportation Research Part B</a:t>
            </a:r>
            <a:r>
              <a:rPr lang="en-GB" sz="1100" dirty="0"/>
              <a:t>, 41(2), 179-201, 2007. </a:t>
            </a:r>
          </a:p>
          <a:p>
            <a:pPr lvl="0">
              <a:lnSpc>
                <a:spcPct val="150000"/>
              </a:lnSpc>
            </a:pPr>
            <a:r>
              <a:rPr lang="en-GB" sz="1100" i="1" dirty="0"/>
              <a:t>UIC Code 406: Capacity</a:t>
            </a:r>
            <a:r>
              <a:rPr lang="en-GB" sz="1100" dirty="0"/>
              <a:t>. International Union of Railways, Paris, 2</a:t>
            </a:r>
            <a:r>
              <a:rPr lang="en-GB" sz="1100" baseline="30000" dirty="0"/>
              <a:t>nd</a:t>
            </a:r>
            <a:r>
              <a:rPr lang="en-GB" sz="1100" dirty="0"/>
              <a:t>  Edition, June 2012.</a:t>
            </a:r>
          </a:p>
          <a:p>
            <a:pPr>
              <a:lnSpc>
                <a:spcPct val="150000"/>
              </a:lnSpc>
            </a:pPr>
            <a:r>
              <a:rPr lang="en-GB" sz="1100" dirty="0"/>
              <a:t>Sparing D., Goverde R.M.P., An Optimization Model for Periodic Timetable Generation with Dynamic Frequencies, </a:t>
            </a:r>
            <a:r>
              <a:rPr lang="en-GB" sz="1100" i="1" dirty="0"/>
              <a:t>16th International IEEE Conference on Intelligent Transport Systems (IEEE ITSC 2013)</a:t>
            </a:r>
            <a:r>
              <a:rPr lang="en-GB" sz="1100" dirty="0"/>
              <a:t>, 6-9 October, The Hague, </a:t>
            </a:r>
            <a:r>
              <a:rPr lang="en-GB" sz="1100" dirty="0" smtClean="0"/>
              <a:t>2013.</a:t>
            </a:r>
          </a:p>
          <a:p>
            <a:pPr>
              <a:lnSpc>
                <a:spcPct val="150000"/>
              </a:lnSpc>
            </a:pPr>
            <a:r>
              <a:rPr lang="en-GB" sz="1100" dirty="0" err="1" smtClean="0"/>
              <a:t>Gaubert</a:t>
            </a:r>
            <a:r>
              <a:rPr lang="en-GB" sz="1100" dirty="0"/>
              <a:t>, S. and </a:t>
            </a:r>
            <a:r>
              <a:rPr lang="en-GB" sz="1100" dirty="0" err="1"/>
              <a:t>Mairesse</a:t>
            </a:r>
            <a:r>
              <a:rPr lang="en-GB" sz="1100" dirty="0"/>
              <a:t>, J., “</a:t>
            </a:r>
            <a:r>
              <a:rPr lang="en-GB" sz="1100" dirty="0" err="1"/>
              <a:t>Modeling</a:t>
            </a:r>
            <a:r>
              <a:rPr lang="en-GB" sz="1100" dirty="0"/>
              <a:t> and Analysis of Timed Petri Nets using Heaps of Pieces”, IEEE Transactions on Automatic Control, vol. 44, no. 4, pp. 683–697, 1999.</a:t>
            </a:r>
          </a:p>
          <a:p>
            <a:pPr>
              <a:lnSpc>
                <a:spcPct val="150000"/>
              </a:lnSpc>
            </a:pP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6447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</a:t>
            </a:r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Introduction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Motivation | Framework | </a:t>
            </a: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Methodology | </a:t>
            </a:r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Case study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 | Discussion</a:t>
            </a:r>
            <a:endParaRPr lang="en-US" sz="1400" b="1" dirty="0">
              <a:solidFill>
                <a:schemeClr val="bg2"/>
              </a:solidFill>
              <a:latin typeface="Constantia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GB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7-Point Star 14"/>
          <p:cNvSpPr/>
          <p:nvPr/>
        </p:nvSpPr>
        <p:spPr bwMode="auto">
          <a:xfrm>
            <a:off x="2122283" y="4459140"/>
            <a:ext cx="156777" cy="164124"/>
          </a:xfrm>
          <a:prstGeom prst="star7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3" name="7-Point Star 22"/>
          <p:cNvSpPr/>
          <p:nvPr/>
        </p:nvSpPr>
        <p:spPr bwMode="auto">
          <a:xfrm>
            <a:off x="4126898" y="4459140"/>
            <a:ext cx="156777" cy="164124"/>
          </a:xfrm>
          <a:prstGeom prst="star7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6" name="7-Point Star 25"/>
          <p:cNvSpPr/>
          <p:nvPr/>
        </p:nvSpPr>
        <p:spPr bwMode="auto">
          <a:xfrm>
            <a:off x="4736206" y="4474380"/>
            <a:ext cx="156777" cy="164124"/>
          </a:xfrm>
          <a:prstGeom prst="star7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8" name="7-Point Star 27"/>
          <p:cNvSpPr/>
          <p:nvPr/>
        </p:nvSpPr>
        <p:spPr bwMode="auto">
          <a:xfrm>
            <a:off x="4988488" y="4470020"/>
            <a:ext cx="156777" cy="164124"/>
          </a:xfrm>
          <a:prstGeom prst="star7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9" name="7-Point Star 28"/>
          <p:cNvSpPr/>
          <p:nvPr/>
        </p:nvSpPr>
        <p:spPr bwMode="auto">
          <a:xfrm>
            <a:off x="5209779" y="4474380"/>
            <a:ext cx="156777" cy="164124"/>
          </a:xfrm>
          <a:prstGeom prst="star7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1" name="Ondertitel 2"/>
          <p:cNvSpPr txBox="1">
            <a:spLocks/>
          </p:cNvSpPr>
          <p:nvPr/>
        </p:nvSpPr>
        <p:spPr bwMode="auto">
          <a:xfrm>
            <a:off x="914400" y="1001984"/>
            <a:ext cx="6781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>
              <a:lnSpc>
                <a:spcPts val="2500"/>
              </a:lnSpc>
              <a:buClr>
                <a:srgbClr val="00A6D6"/>
              </a:buClr>
            </a:pPr>
            <a:r>
              <a:rPr lang="en-GB" sz="2000" dirty="0" smtClean="0">
                <a:solidFill>
                  <a:srgbClr val="00A6D6"/>
                </a:solidFill>
                <a:latin typeface="Bookman Old Style" pitchFamily="18" charset="0"/>
                <a:ea typeface="ＭＳ Ｐゴシック" pitchFamily="34" charset="-128"/>
              </a:rPr>
              <a:t>Optimized route plan</a:t>
            </a:r>
            <a:endParaRPr lang="en-GB" sz="2000" dirty="0">
              <a:solidFill>
                <a:srgbClr val="00A6D6"/>
              </a:solidFill>
              <a:latin typeface="Bookman Old Style" pitchFamily="18" charset="0"/>
              <a:ea typeface="ＭＳ Ｐゴシック" pitchFamily="34" charset="-128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383304" y="1484598"/>
            <a:ext cx="6361489" cy="4257612"/>
            <a:chOff x="21548" y="2314843"/>
            <a:chExt cx="5318137" cy="3527561"/>
          </a:xfrm>
        </p:grpSpPr>
        <p:pic>
          <p:nvPicPr>
            <p:cNvPr id="41" name="Picture 15" descr="stupid_capacity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7" t="93503" r="9038" b="3378"/>
            <a:stretch/>
          </p:blipFill>
          <p:spPr bwMode="auto">
            <a:xfrm>
              <a:off x="123472" y="5721583"/>
              <a:ext cx="4714240" cy="120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" descr="D:\WP3 Demonstration\Plots\GdmCapOccupation.em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2" t="5271" r="7907" b="24924"/>
            <a:stretch/>
          </p:blipFill>
          <p:spPr bwMode="auto">
            <a:xfrm>
              <a:off x="21548" y="2314843"/>
              <a:ext cx="5318137" cy="3377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3" name="Straight Arrow Connector 42"/>
            <p:cNvCxnSpPr/>
            <p:nvPr/>
          </p:nvCxnSpPr>
          <p:spPr>
            <a:xfrm>
              <a:off x="3844074" y="2992221"/>
              <a:ext cx="0" cy="2437604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1852203" y="5734259"/>
            <a:ext cx="5547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*</a:t>
            </a:r>
            <a:r>
              <a:rPr lang="en-GB" sz="1200" dirty="0" smtClean="0">
                <a:solidFill>
                  <a:srgbClr val="FF0000"/>
                </a:solidFill>
              </a:rPr>
              <a:t>red </a:t>
            </a:r>
            <a:r>
              <a:rPr lang="en-GB" sz="1200" dirty="0" smtClean="0">
                <a:solidFill>
                  <a:srgbClr val="FF0000"/>
                </a:solidFill>
              </a:rPr>
              <a:t>train route </a:t>
            </a:r>
            <a:r>
              <a:rPr lang="en-GB" sz="1200" dirty="0" smtClean="0">
                <a:solidFill>
                  <a:srgbClr val="FF0000"/>
                </a:solidFill>
              </a:rPr>
              <a:t>is </a:t>
            </a:r>
            <a:r>
              <a:rPr lang="en-GB" sz="1200" dirty="0" smtClean="0">
                <a:solidFill>
                  <a:srgbClr val="FF0000"/>
                </a:solidFill>
              </a:rPr>
              <a:t>repeated from </a:t>
            </a:r>
            <a:r>
              <a:rPr lang="en-GB" sz="1200" dirty="0" smtClean="0">
                <a:solidFill>
                  <a:srgbClr val="FF0000"/>
                </a:solidFill>
              </a:rPr>
              <a:t>the next period</a:t>
            </a:r>
            <a:endParaRPr lang="en-GB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2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7" name="Group 27"/>
          <p:cNvGrpSpPr>
            <a:grpSpLocks noChangeAspect="1"/>
          </p:cNvGrpSpPr>
          <p:nvPr/>
        </p:nvGrpSpPr>
        <p:grpSpPr bwMode="auto">
          <a:xfrm>
            <a:off x="1163638" y="1340188"/>
            <a:ext cx="6743700" cy="4086225"/>
            <a:chOff x="217" y="665"/>
            <a:chExt cx="5312" cy="3218"/>
          </a:xfrm>
        </p:grpSpPr>
        <p:pic>
          <p:nvPicPr>
            <p:cNvPr id="4198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" y="665"/>
              <a:ext cx="5298" cy="2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" y="2917"/>
              <a:ext cx="5262" cy="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1" name="Freeform 5"/>
            <p:cNvSpPr>
              <a:spLocks noChangeAspect="1"/>
            </p:cNvSpPr>
            <p:nvPr/>
          </p:nvSpPr>
          <p:spPr bwMode="auto">
            <a:xfrm>
              <a:off x="2415" y="1233"/>
              <a:ext cx="462" cy="279"/>
            </a:xfrm>
            <a:custGeom>
              <a:avLst/>
              <a:gdLst>
                <a:gd name="T0" fmla="*/ 0 w 462"/>
                <a:gd name="T1" fmla="*/ 279 h 279"/>
                <a:gd name="T2" fmla="*/ 3 w 462"/>
                <a:gd name="T3" fmla="*/ 99 h 279"/>
                <a:gd name="T4" fmla="*/ 462 w 462"/>
                <a:gd name="T5" fmla="*/ 99 h 279"/>
                <a:gd name="T6" fmla="*/ 462 w 462"/>
                <a:gd name="T7" fmla="*/ 0 h 2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2"/>
                <a:gd name="T13" fmla="*/ 0 h 279"/>
                <a:gd name="T14" fmla="*/ 462 w 462"/>
                <a:gd name="T15" fmla="*/ 279 h 2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2" h="279">
                  <a:moveTo>
                    <a:pt x="0" y="279"/>
                  </a:moveTo>
                  <a:lnTo>
                    <a:pt x="3" y="99"/>
                  </a:lnTo>
                  <a:lnTo>
                    <a:pt x="462" y="99"/>
                  </a:lnTo>
                  <a:lnTo>
                    <a:pt x="462" y="0"/>
                  </a:lnTo>
                </a:path>
              </a:pathLst>
            </a:custGeom>
            <a:noFill/>
            <a:ln w="38100" cmpd="sng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41992" name="Freeform 6"/>
            <p:cNvSpPr>
              <a:spLocks noChangeAspect="1"/>
            </p:cNvSpPr>
            <p:nvPr/>
          </p:nvSpPr>
          <p:spPr bwMode="auto">
            <a:xfrm>
              <a:off x="2343" y="1701"/>
              <a:ext cx="231" cy="264"/>
            </a:xfrm>
            <a:custGeom>
              <a:avLst/>
              <a:gdLst>
                <a:gd name="T0" fmla="*/ 3 w 231"/>
                <a:gd name="T1" fmla="*/ 264 h 264"/>
                <a:gd name="T2" fmla="*/ 0 w 231"/>
                <a:gd name="T3" fmla="*/ 90 h 264"/>
                <a:gd name="T4" fmla="*/ 231 w 231"/>
                <a:gd name="T5" fmla="*/ 87 h 264"/>
                <a:gd name="T6" fmla="*/ 231 w 231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1"/>
                <a:gd name="T13" fmla="*/ 0 h 264"/>
                <a:gd name="T14" fmla="*/ 231 w 231"/>
                <a:gd name="T15" fmla="*/ 264 h 2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1" h="264">
                  <a:moveTo>
                    <a:pt x="3" y="264"/>
                  </a:moveTo>
                  <a:lnTo>
                    <a:pt x="0" y="90"/>
                  </a:lnTo>
                  <a:lnTo>
                    <a:pt x="231" y="87"/>
                  </a:lnTo>
                  <a:lnTo>
                    <a:pt x="231" y="0"/>
                  </a:lnTo>
                </a:path>
              </a:pathLst>
            </a:custGeom>
            <a:noFill/>
            <a:ln w="38100" cmpd="sng">
              <a:solidFill>
                <a:srgbClr val="3BFC0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41993" name="Freeform 7"/>
            <p:cNvSpPr>
              <a:spLocks noChangeAspect="1"/>
            </p:cNvSpPr>
            <p:nvPr/>
          </p:nvSpPr>
          <p:spPr bwMode="auto">
            <a:xfrm>
              <a:off x="2343" y="1782"/>
              <a:ext cx="234" cy="96"/>
            </a:xfrm>
            <a:custGeom>
              <a:avLst/>
              <a:gdLst>
                <a:gd name="T0" fmla="*/ 0 w 234"/>
                <a:gd name="T1" fmla="*/ 96 h 96"/>
                <a:gd name="T2" fmla="*/ 234 w 234"/>
                <a:gd name="T3" fmla="*/ 96 h 96"/>
                <a:gd name="T4" fmla="*/ 228 w 234"/>
                <a:gd name="T5" fmla="*/ 0 h 96"/>
                <a:gd name="T6" fmla="*/ 0 60000 65536"/>
                <a:gd name="T7" fmla="*/ 0 60000 65536"/>
                <a:gd name="T8" fmla="*/ 0 60000 65536"/>
                <a:gd name="T9" fmla="*/ 0 w 234"/>
                <a:gd name="T10" fmla="*/ 0 h 96"/>
                <a:gd name="T11" fmla="*/ 234 w 23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4" h="96">
                  <a:moveTo>
                    <a:pt x="0" y="96"/>
                  </a:moveTo>
                  <a:lnTo>
                    <a:pt x="234" y="96"/>
                  </a:lnTo>
                  <a:lnTo>
                    <a:pt x="228" y="0"/>
                  </a:lnTo>
                </a:path>
              </a:pathLst>
            </a:custGeom>
            <a:noFill/>
            <a:ln w="38100" cmpd="sng">
              <a:solidFill>
                <a:srgbClr val="3BFC0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41994" name="Freeform 8"/>
            <p:cNvSpPr>
              <a:spLocks noChangeAspect="1"/>
            </p:cNvSpPr>
            <p:nvPr/>
          </p:nvSpPr>
          <p:spPr bwMode="auto">
            <a:xfrm>
              <a:off x="2412" y="1320"/>
              <a:ext cx="468" cy="105"/>
            </a:xfrm>
            <a:custGeom>
              <a:avLst/>
              <a:gdLst>
                <a:gd name="T0" fmla="*/ 465 w 468"/>
                <a:gd name="T1" fmla="*/ 0 h 105"/>
                <a:gd name="T2" fmla="*/ 468 w 468"/>
                <a:gd name="T3" fmla="*/ 105 h 105"/>
                <a:gd name="T4" fmla="*/ 0 w 468"/>
                <a:gd name="T5" fmla="*/ 102 h 105"/>
                <a:gd name="T6" fmla="*/ 0 60000 65536"/>
                <a:gd name="T7" fmla="*/ 0 60000 65536"/>
                <a:gd name="T8" fmla="*/ 0 60000 65536"/>
                <a:gd name="T9" fmla="*/ 0 w 468"/>
                <a:gd name="T10" fmla="*/ 0 h 105"/>
                <a:gd name="T11" fmla="*/ 468 w 468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8" h="105">
                  <a:moveTo>
                    <a:pt x="465" y="0"/>
                  </a:moveTo>
                  <a:lnTo>
                    <a:pt x="468" y="105"/>
                  </a:lnTo>
                  <a:lnTo>
                    <a:pt x="0" y="102"/>
                  </a:lnTo>
                </a:path>
              </a:pathLst>
            </a:custGeom>
            <a:noFill/>
            <a:ln w="38100" cmpd="sng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41995" name="Freeform 9"/>
            <p:cNvSpPr>
              <a:spLocks noChangeAspect="1"/>
            </p:cNvSpPr>
            <p:nvPr/>
          </p:nvSpPr>
          <p:spPr bwMode="auto">
            <a:xfrm>
              <a:off x="4729" y="1231"/>
              <a:ext cx="462" cy="279"/>
            </a:xfrm>
            <a:custGeom>
              <a:avLst/>
              <a:gdLst>
                <a:gd name="T0" fmla="*/ 0 w 462"/>
                <a:gd name="T1" fmla="*/ 279 h 279"/>
                <a:gd name="T2" fmla="*/ 3 w 462"/>
                <a:gd name="T3" fmla="*/ 99 h 279"/>
                <a:gd name="T4" fmla="*/ 462 w 462"/>
                <a:gd name="T5" fmla="*/ 99 h 279"/>
                <a:gd name="T6" fmla="*/ 462 w 462"/>
                <a:gd name="T7" fmla="*/ 0 h 2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2"/>
                <a:gd name="T13" fmla="*/ 0 h 279"/>
                <a:gd name="T14" fmla="*/ 462 w 462"/>
                <a:gd name="T15" fmla="*/ 279 h 2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2" h="279">
                  <a:moveTo>
                    <a:pt x="0" y="279"/>
                  </a:moveTo>
                  <a:lnTo>
                    <a:pt x="3" y="99"/>
                  </a:lnTo>
                  <a:lnTo>
                    <a:pt x="462" y="99"/>
                  </a:lnTo>
                  <a:lnTo>
                    <a:pt x="462" y="0"/>
                  </a:lnTo>
                </a:path>
              </a:pathLst>
            </a:custGeom>
            <a:noFill/>
            <a:ln w="38100" cmpd="sng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41996" name="Freeform 10"/>
            <p:cNvSpPr>
              <a:spLocks noChangeAspect="1"/>
            </p:cNvSpPr>
            <p:nvPr/>
          </p:nvSpPr>
          <p:spPr bwMode="auto">
            <a:xfrm>
              <a:off x="4657" y="1699"/>
              <a:ext cx="231" cy="264"/>
            </a:xfrm>
            <a:custGeom>
              <a:avLst/>
              <a:gdLst>
                <a:gd name="T0" fmla="*/ 3 w 231"/>
                <a:gd name="T1" fmla="*/ 264 h 264"/>
                <a:gd name="T2" fmla="*/ 0 w 231"/>
                <a:gd name="T3" fmla="*/ 90 h 264"/>
                <a:gd name="T4" fmla="*/ 231 w 231"/>
                <a:gd name="T5" fmla="*/ 87 h 264"/>
                <a:gd name="T6" fmla="*/ 231 w 231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1"/>
                <a:gd name="T13" fmla="*/ 0 h 264"/>
                <a:gd name="T14" fmla="*/ 231 w 231"/>
                <a:gd name="T15" fmla="*/ 264 h 2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1" h="264">
                  <a:moveTo>
                    <a:pt x="3" y="264"/>
                  </a:moveTo>
                  <a:lnTo>
                    <a:pt x="0" y="90"/>
                  </a:lnTo>
                  <a:lnTo>
                    <a:pt x="231" y="87"/>
                  </a:lnTo>
                  <a:lnTo>
                    <a:pt x="231" y="0"/>
                  </a:lnTo>
                </a:path>
              </a:pathLst>
            </a:custGeom>
            <a:noFill/>
            <a:ln w="38100" cmpd="sng">
              <a:solidFill>
                <a:srgbClr val="3BFC0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41997" name="Freeform 11"/>
            <p:cNvSpPr>
              <a:spLocks noChangeAspect="1"/>
            </p:cNvSpPr>
            <p:nvPr/>
          </p:nvSpPr>
          <p:spPr bwMode="auto">
            <a:xfrm>
              <a:off x="4657" y="1780"/>
              <a:ext cx="234" cy="96"/>
            </a:xfrm>
            <a:custGeom>
              <a:avLst/>
              <a:gdLst>
                <a:gd name="T0" fmla="*/ 0 w 234"/>
                <a:gd name="T1" fmla="*/ 96 h 96"/>
                <a:gd name="T2" fmla="*/ 234 w 234"/>
                <a:gd name="T3" fmla="*/ 96 h 96"/>
                <a:gd name="T4" fmla="*/ 228 w 234"/>
                <a:gd name="T5" fmla="*/ 0 h 96"/>
                <a:gd name="T6" fmla="*/ 0 60000 65536"/>
                <a:gd name="T7" fmla="*/ 0 60000 65536"/>
                <a:gd name="T8" fmla="*/ 0 60000 65536"/>
                <a:gd name="T9" fmla="*/ 0 w 234"/>
                <a:gd name="T10" fmla="*/ 0 h 96"/>
                <a:gd name="T11" fmla="*/ 234 w 23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4" h="96">
                  <a:moveTo>
                    <a:pt x="0" y="96"/>
                  </a:moveTo>
                  <a:lnTo>
                    <a:pt x="234" y="96"/>
                  </a:lnTo>
                  <a:lnTo>
                    <a:pt x="228" y="0"/>
                  </a:lnTo>
                </a:path>
              </a:pathLst>
            </a:custGeom>
            <a:noFill/>
            <a:ln w="38100" cmpd="sng">
              <a:solidFill>
                <a:srgbClr val="3BFC0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41998" name="Freeform 12"/>
            <p:cNvSpPr>
              <a:spLocks noChangeAspect="1"/>
            </p:cNvSpPr>
            <p:nvPr/>
          </p:nvSpPr>
          <p:spPr bwMode="auto">
            <a:xfrm>
              <a:off x="4726" y="1318"/>
              <a:ext cx="468" cy="105"/>
            </a:xfrm>
            <a:custGeom>
              <a:avLst/>
              <a:gdLst>
                <a:gd name="T0" fmla="*/ 465 w 468"/>
                <a:gd name="T1" fmla="*/ 0 h 105"/>
                <a:gd name="T2" fmla="*/ 468 w 468"/>
                <a:gd name="T3" fmla="*/ 105 h 105"/>
                <a:gd name="T4" fmla="*/ 0 w 468"/>
                <a:gd name="T5" fmla="*/ 102 h 105"/>
                <a:gd name="T6" fmla="*/ 0 60000 65536"/>
                <a:gd name="T7" fmla="*/ 0 60000 65536"/>
                <a:gd name="T8" fmla="*/ 0 60000 65536"/>
                <a:gd name="T9" fmla="*/ 0 w 468"/>
                <a:gd name="T10" fmla="*/ 0 h 105"/>
                <a:gd name="T11" fmla="*/ 468 w 468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8" h="105">
                  <a:moveTo>
                    <a:pt x="465" y="0"/>
                  </a:moveTo>
                  <a:lnTo>
                    <a:pt x="468" y="105"/>
                  </a:lnTo>
                  <a:lnTo>
                    <a:pt x="0" y="102"/>
                  </a:lnTo>
                </a:path>
              </a:pathLst>
            </a:custGeom>
            <a:noFill/>
            <a:ln w="38100" cmpd="sng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41999" name="Freeform 13"/>
            <p:cNvSpPr>
              <a:spLocks noChangeAspect="1"/>
            </p:cNvSpPr>
            <p:nvPr/>
          </p:nvSpPr>
          <p:spPr bwMode="auto">
            <a:xfrm>
              <a:off x="3028" y="3052"/>
              <a:ext cx="459" cy="264"/>
            </a:xfrm>
            <a:custGeom>
              <a:avLst/>
              <a:gdLst>
                <a:gd name="T0" fmla="*/ 0 w 459"/>
                <a:gd name="T1" fmla="*/ 0 h 264"/>
                <a:gd name="T2" fmla="*/ 3 w 459"/>
                <a:gd name="T3" fmla="*/ 177 h 264"/>
                <a:gd name="T4" fmla="*/ 459 w 459"/>
                <a:gd name="T5" fmla="*/ 177 h 264"/>
                <a:gd name="T6" fmla="*/ 459 w 459"/>
                <a:gd name="T7" fmla="*/ 264 h 2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9"/>
                <a:gd name="T13" fmla="*/ 0 h 264"/>
                <a:gd name="T14" fmla="*/ 459 w 459"/>
                <a:gd name="T15" fmla="*/ 264 h 2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9" h="264">
                  <a:moveTo>
                    <a:pt x="0" y="0"/>
                  </a:moveTo>
                  <a:lnTo>
                    <a:pt x="3" y="177"/>
                  </a:lnTo>
                  <a:lnTo>
                    <a:pt x="459" y="177"/>
                  </a:lnTo>
                  <a:lnTo>
                    <a:pt x="459" y="264"/>
                  </a:lnTo>
                </a:path>
              </a:pathLst>
            </a:custGeom>
            <a:noFill/>
            <a:ln w="38100" cmpd="sng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42000" name="Freeform 14"/>
            <p:cNvSpPr>
              <a:spLocks noChangeAspect="1"/>
            </p:cNvSpPr>
            <p:nvPr/>
          </p:nvSpPr>
          <p:spPr bwMode="auto">
            <a:xfrm>
              <a:off x="3259" y="3502"/>
              <a:ext cx="309" cy="255"/>
            </a:xfrm>
            <a:custGeom>
              <a:avLst/>
              <a:gdLst>
                <a:gd name="T0" fmla="*/ 0 w 309"/>
                <a:gd name="T1" fmla="*/ 0 h 255"/>
                <a:gd name="T2" fmla="*/ 0 w 309"/>
                <a:gd name="T3" fmla="*/ 93 h 255"/>
                <a:gd name="T4" fmla="*/ 309 w 309"/>
                <a:gd name="T5" fmla="*/ 93 h 255"/>
                <a:gd name="T6" fmla="*/ 306 w 309"/>
                <a:gd name="T7" fmla="*/ 255 h 2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9"/>
                <a:gd name="T13" fmla="*/ 0 h 255"/>
                <a:gd name="T14" fmla="*/ 309 w 309"/>
                <a:gd name="T15" fmla="*/ 255 h 2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9" h="255">
                  <a:moveTo>
                    <a:pt x="0" y="0"/>
                  </a:moveTo>
                  <a:lnTo>
                    <a:pt x="0" y="93"/>
                  </a:lnTo>
                  <a:lnTo>
                    <a:pt x="309" y="93"/>
                  </a:lnTo>
                  <a:lnTo>
                    <a:pt x="306" y="255"/>
                  </a:lnTo>
                </a:path>
              </a:pathLst>
            </a:custGeom>
            <a:noFill/>
            <a:ln w="38100" cmpd="sng">
              <a:solidFill>
                <a:srgbClr val="3BFC0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42001" name="Freeform 15"/>
            <p:cNvSpPr>
              <a:spLocks noChangeAspect="1"/>
            </p:cNvSpPr>
            <p:nvPr/>
          </p:nvSpPr>
          <p:spPr bwMode="auto">
            <a:xfrm>
              <a:off x="3027" y="3138"/>
              <a:ext cx="468" cy="108"/>
            </a:xfrm>
            <a:custGeom>
              <a:avLst/>
              <a:gdLst>
                <a:gd name="T0" fmla="*/ 0 w 468"/>
                <a:gd name="T1" fmla="*/ 0 h 108"/>
                <a:gd name="T2" fmla="*/ 468 w 468"/>
                <a:gd name="T3" fmla="*/ 0 h 108"/>
                <a:gd name="T4" fmla="*/ 462 w 468"/>
                <a:gd name="T5" fmla="*/ 108 h 108"/>
                <a:gd name="T6" fmla="*/ 0 60000 65536"/>
                <a:gd name="T7" fmla="*/ 0 60000 65536"/>
                <a:gd name="T8" fmla="*/ 0 60000 65536"/>
                <a:gd name="T9" fmla="*/ 0 w 468"/>
                <a:gd name="T10" fmla="*/ 0 h 108"/>
                <a:gd name="T11" fmla="*/ 468 w 468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8" h="108">
                  <a:moveTo>
                    <a:pt x="0" y="0"/>
                  </a:moveTo>
                  <a:lnTo>
                    <a:pt x="468" y="0"/>
                  </a:lnTo>
                  <a:lnTo>
                    <a:pt x="462" y="108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42002" name="Freeform 16"/>
            <p:cNvSpPr>
              <a:spLocks noChangeAspect="1"/>
            </p:cNvSpPr>
            <p:nvPr/>
          </p:nvSpPr>
          <p:spPr bwMode="auto">
            <a:xfrm>
              <a:off x="3258" y="3591"/>
              <a:ext cx="306" cy="90"/>
            </a:xfrm>
            <a:custGeom>
              <a:avLst/>
              <a:gdLst>
                <a:gd name="T0" fmla="*/ 0 w 306"/>
                <a:gd name="T1" fmla="*/ 0 h 90"/>
                <a:gd name="T2" fmla="*/ 0 w 306"/>
                <a:gd name="T3" fmla="*/ 90 h 90"/>
                <a:gd name="T4" fmla="*/ 306 w 306"/>
                <a:gd name="T5" fmla="*/ 90 h 90"/>
                <a:gd name="T6" fmla="*/ 0 60000 65536"/>
                <a:gd name="T7" fmla="*/ 0 60000 65536"/>
                <a:gd name="T8" fmla="*/ 0 60000 65536"/>
                <a:gd name="T9" fmla="*/ 0 w 306"/>
                <a:gd name="T10" fmla="*/ 0 h 90"/>
                <a:gd name="T11" fmla="*/ 306 w 306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6" h="90">
                  <a:moveTo>
                    <a:pt x="0" y="0"/>
                  </a:moveTo>
                  <a:lnTo>
                    <a:pt x="0" y="90"/>
                  </a:lnTo>
                  <a:lnTo>
                    <a:pt x="306" y="90"/>
                  </a:lnTo>
                </a:path>
              </a:pathLst>
            </a:custGeom>
            <a:noFill/>
            <a:ln w="38100" cmpd="sng">
              <a:solidFill>
                <a:srgbClr val="3BFC0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42003" name="Freeform 17"/>
            <p:cNvSpPr>
              <a:spLocks noChangeAspect="1"/>
            </p:cNvSpPr>
            <p:nvPr/>
          </p:nvSpPr>
          <p:spPr bwMode="auto">
            <a:xfrm>
              <a:off x="722" y="3053"/>
              <a:ext cx="459" cy="264"/>
            </a:xfrm>
            <a:custGeom>
              <a:avLst/>
              <a:gdLst>
                <a:gd name="T0" fmla="*/ 0 w 459"/>
                <a:gd name="T1" fmla="*/ 0 h 264"/>
                <a:gd name="T2" fmla="*/ 3 w 459"/>
                <a:gd name="T3" fmla="*/ 177 h 264"/>
                <a:gd name="T4" fmla="*/ 459 w 459"/>
                <a:gd name="T5" fmla="*/ 177 h 264"/>
                <a:gd name="T6" fmla="*/ 459 w 459"/>
                <a:gd name="T7" fmla="*/ 264 h 2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9"/>
                <a:gd name="T13" fmla="*/ 0 h 264"/>
                <a:gd name="T14" fmla="*/ 459 w 459"/>
                <a:gd name="T15" fmla="*/ 264 h 2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9" h="264">
                  <a:moveTo>
                    <a:pt x="0" y="0"/>
                  </a:moveTo>
                  <a:lnTo>
                    <a:pt x="3" y="177"/>
                  </a:lnTo>
                  <a:lnTo>
                    <a:pt x="459" y="177"/>
                  </a:lnTo>
                  <a:lnTo>
                    <a:pt x="459" y="264"/>
                  </a:lnTo>
                </a:path>
              </a:pathLst>
            </a:custGeom>
            <a:noFill/>
            <a:ln w="38100" cmpd="sng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42004" name="Freeform 18"/>
            <p:cNvSpPr>
              <a:spLocks noChangeAspect="1"/>
            </p:cNvSpPr>
            <p:nvPr/>
          </p:nvSpPr>
          <p:spPr bwMode="auto">
            <a:xfrm>
              <a:off x="953" y="3503"/>
              <a:ext cx="309" cy="255"/>
            </a:xfrm>
            <a:custGeom>
              <a:avLst/>
              <a:gdLst>
                <a:gd name="T0" fmla="*/ 0 w 309"/>
                <a:gd name="T1" fmla="*/ 0 h 255"/>
                <a:gd name="T2" fmla="*/ 0 w 309"/>
                <a:gd name="T3" fmla="*/ 93 h 255"/>
                <a:gd name="T4" fmla="*/ 309 w 309"/>
                <a:gd name="T5" fmla="*/ 93 h 255"/>
                <a:gd name="T6" fmla="*/ 306 w 309"/>
                <a:gd name="T7" fmla="*/ 255 h 2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9"/>
                <a:gd name="T13" fmla="*/ 0 h 255"/>
                <a:gd name="T14" fmla="*/ 309 w 309"/>
                <a:gd name="T15" fmla="*/ 255 h 2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9" h="255">
                  <a:moveTo>
                    <a:pt x="0" y="0"/>
                  </a:moveTo>
                  <a:lnTo>
                    <a:pt x="0" y="93"/>
                  </a:lnTo>
                  <a:lnTo>
                    <a:pt x="309" y="93"/>
                  </a:lnTo>
                  <a:lnTo>
                    <a:pt x="306" y="255"/>
                  </a:lnTo>
                </a:path>
              </a:pathLst>
            </a:custGeom>
            <a:noFill/>
            <a:ln w="38100" cmpd="sng">
              <a:solidFill>
                <a:srgbClr val="3BFC0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42005" name="Freeform 19"/>
            <p:cNvSpPr>
              <a:spLocks noChangeAspect="1"/>
            </p:cNvSpPr>
            <p:nvPr/>
          </p:nvSpPr>
          <p:spPr bwMode="auto">
            <a:xfrm>
              <a:off x="721" y="3139"/>
              <a:ext cx="468" cy="108"/>
            </a:xfrm>
            <a:custGeom>
              <a:avLst/>
              <a:gdLst>
                <a:gd name="T0" fmla="*/ 0 w 468"/>
                <a:gd name="T1" fmla="*/ 0 h 108"/>
                <a:gd name="T2" fmla="*/ 468 w 468"/>
                <a:gd name="T3" fmla="*/ 0 h 108"/>
                <a:gd name="T4" fmla="*/ 462 w 468"/>
                <a:gd name="T5" fmla="*/ 108 h 108"/>
                <a:gd name="T6" fmla="*/ 0 60000 65536"/>
                <a:gd name="T7" fmla="*/ 0 60000 65536"/>
                <a:gd name="T8" fmla="*/ 0 60000 65536"/>
                <a:gd name="T9" fmla="*/ 0 w 468"/>
                <a:gd name="T10" fmla="*/ 0 h 108"/>
                <a:gd name="T11" fmla="*/ 468 w 468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8" h="108">
                  <a:moveTo>
                    <a:pt x="0" y="0"/>
                  </a:moveTo>
                  <a:lnTo>
                    <a:pt x="468" y="0"/>
                  </a:lnTo>
                  <a:lnTo>
                    <a:pt x="462" y="108"/>
                  </a:lnTo>
                </a:path>
              </a:pathLst>
            </a:custGeom>
            <a:noFill/>
            <a:ln w="38100" cmpd="sng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42006" name="Freeform 20"/>
            <p:cNvSpPr>
              <a:spLocks noChangeAspect="1"/>
            </p:cNvSpPr>
            <p:nvPr/>
          </p:nvSpPr>
          <p:spPr bwMode="auto">
            <a:xfrm>
              <a:off x="952" y="3592"/>
              <a:ext cx="306" cy="90"/>
            </a:xfrm>
            <a:custGeom>
              <a:avLst/>
              <a:gdLst>
                <a:gd name="T0" fmla="*/ 0 w 306"/>
                <a:gd name="T1" fmla="*/ 0 h 90"/>
                <a:gd name="T2" fmla="*/ 0 w 306"/>
                <a:gd name="T3" fmla="*/ 90 h 90"/>
                <a:gd name="T4" fmla="*/ 306 w 306"/>
                <a:gd name="T5" fmla="*/ 90 h 90"/>
                <a:gd name="T6" fmla="*/ 0 60000 65536"/>
                <a:gd name="T7" fmla="*/ 0 60000 65536"/>
                <a:gd name="T8" fmla="*/ 0 60000 65536"/>
                <a:gd name="T9" fmla="*/ 0 w 306"/>
                <a:gd name="T10" fmla="*/ 0 h 90"/>
                <a:gd name="T11" fmla="*/ 306 w 306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6" h="90">
                  <a:moveTo>
                    <a:pt x="0" y="0"/>
                  </a:moveTo>
                  <a:lnTo>
                    <a:pt x="0" y="90"/>
                  </a:lnTo>
                  <a:lnTo>
                    <a:pt x="306" y="90"/>
                  </a:lnTo>
                </a:path>
              </a:pathLst>
            </a:custGeom>
            <a:noFill/>
            <a:ln w="38100" cmpd="sng">
              <a:solidFill>
                <a:srgbClr val="3BFC0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42007" name="Line 21"/>
            <p:cNvSpPr>
              <a:spLocks noChangeAspect="1" noChangeShapeType="1"/>
            </p:cNvSpPr>
            <p:nvPr/>
          </p:nvSpPr>
          <p:spPr bwMode="auto">
            <a:xfrm>
              <a:off x="3358" y="3234"/>
              <a:ext cx="0" cy="3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42008" name="Line 22"/>
            <p:cNvSpPr>
              <a:spLocks noChangeAspect="1" noChangeShapeType="1"/>
            </p:cNvSpPr>
            <p:nvPr/>
          </p:nvSpPr>
          <p:spPr bwMode="auto">
            <a:xfrm>
              <a:off x="1055" y="3247"/>
              <a:ext cx="0" cy="3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42009" name="Line 23"/>
            <p:cNvSpPr>
              <a:spLocks noChangeAspect="1" noChangeShapeType="1"/>
            </p:cNvSpPr>
            <p:nvPr/>
          </p:nvSpPr>
          <p:spPr bwMode="auto">
            <a:xfrm>
              <a:off x="2496" y="1442"/>
              <a:ext cx="0" cy="3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42010" name="Line 24"/>
            <p:cNvSpPr>
              <a:spLocks noChangeAspect="1" noChangeShapeType="1"/>
            </p:cNvSpPr>
            <p:nvPr/>
          </p:nvSpPr>
          <p:spPr bwMode="auto">
            <a:xfrm>
              <a:off x="4824" y="1442"/>
              <a:ext cx="0" cy="3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42011" name="Rectangle 25"/>
            <p:cNvSpPr>
              <a:spLocks noChangeAspect="1" noChangeArrowheads="1"/>
            </p:cNvSpPr>
            <p:nvPr/>
          </p:nvSpPr>
          <p:spPr bwMode="auto">
            <a:xfrm>
              <a:off x="2154" y="1068"/>
              <a:ext cx="330" cy="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2012" name="Rectangle 26"/>
            <p:cNvSpPr>
              <a:spLocks noChangeAspect="1" noChangeArrowheads="1"/>
            </p:cNvSpPr>
            <p:nvPr/>
          </p:nvSpPr>
          <p:spPr bwMode="auto">
            <a:xfrm>
              <a:off x="4459" y="1069"/>
              <a:ext cx="330" cy="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Constantia" pitchFamily="18" charset="0"/>
              </a:rPr>
              <a:t>Introduction</a:t>
            </a: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Motivation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</a:t>
            </a: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Methodology |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Case study | Discussion</a:t>
            </a:r>
            <a:endParaRPr lang="en-US" sz="1400" b="1" dirty="0">
              <a:solidFill>
                <a:schemeClr val="bg2"/>
              </a:solidFill>
              <a:latin typeface="Constantia" pitchFamily="18" charset="0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Train routing problem (TRP)</a:t>
            </a:r>
            <a:endParaRPr lang="en-GB" dirty="0"/>
          </a:p>
        </p:txBody>
      </p:sp>
      <p:sp>
        <p:nvSpPr>
          <p:cNvPr id="32" name="Ondertitel 2"/>
          <p:cNvSpPr txBox="1">
            <a:spLocks/>
          </p:cNvSpPr>
          <p:nvPr/>
        </p:nvSpPr>
        <p:spPr bwMode="auto">
          <a:xfrm>
            <a:off x="914400" y="1041399"/>
            <a:ext cx="6781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>
              <a:lnSpc>
                <a:spcPts val="2500"/>
              </a:lnSpc>
              <a:buClr>
                <a:srgbClr val="00A6D6"/>
              </a:buClr>
            </a:pPr>
            <a:r>
              <a:rPr lang="en-GB" sz="2000" dirty="0" smtClean="0">
                <a:solidFill>
                  <a:srgbClr val="00A6D6"/>
                </a:solidFill>
                <a:latin typeface="Bookman Old Style" pitchFamily="18" charset="0"/>
                <a:ea typeface="ＭＳ Ｐゴシック" pitchFamily="34" charset="-128"/>
              </a:rPr>
              <a:t>Platform </a:t>
            </a:r>
            <a:r>
              <a:rPr lang="en-GB" sz="2000" dirty="0">
                <a:solidFill>
                  <a:srgbClr val="00A6D6"/>
                </a:solidFill>
                <a:latin typeface="Bookman Old Style" pitchFamily="18" charset="0"/>
                <a:ea typeface="ＭＳ Ｐゴシック" pitchFamily="34" charset="-128"/>
              </a:rPr>
              <a:t>utilization</a:t>
            </a:r>
            <a:endParaRPr lang="en-GB" sz="2000" dirty="0" smtClean="0">
              <a:solidFill>
                <a:srgbClr val="00A6D6"/>
              </a:solidFill>
              <a:latin typeface="Bookman Old Style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3058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2" name="Group 3"/>
          <p:cNvGrpSpPr>
            <a:grpSpLocks/>
          </p:cNvGrpSpPr>
          <p:nvPr/>
        </p:nvGrpSpPr>
        <p:grpSpPr bwMode="auto">
          <a:xfrm>
            <a:off x="288926" y="2057399"/>
            <a:ext cx="8550275" cy="3279775"/>
            <a:chOff x="182" y="1296"/>
            <a:chExt cx="5386" cy="2066"/>
          </a:xfrm>
        </p:grpSpPr>
        <p:pic>
          <p:nvPicPr>
            <p:cNvPr id="37903" name="Picture 4" descr="u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" y="1313"/>
              <a:ext cx="5304" cy="2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4" name="Rectangle 5"/>
            <p:cNvSpPr>
              <a:spLocks noChangeAspect="1" noChangeArrowheads="1"/>
            </p:cNvSpPr>
            <p:nvPr/>
          </p:nvSpPr>
          <p:spPr bwMode="auto">
            <a:xfrm>
              <a:off x="246" y="1729"/>
              <a:ext cx="516" cy="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46800" rIns="0" bIns="46800" anchor="ctr"/>
            <a:lstStyle/>
            <a:p>
              <a:endParaRPr lang="nl-NL"/>
            </a:p>
          </p:txBody>
        </p:sp>
        <p:sp>
          <p:nvSpPr>
            <p:cNvPr id="37908" name="Text Box 9"/>
            <p:cNvSpPr txBox="1">
              <a:spLocks noChangeAspect="1" noChangeArrowheads="1"/>
            </p:cNvSpPr>
            <p:nvPr/>
          </p:nvSpPr>
          <p:spPr bwMode="auto">
            <a:xfrm>
              <a:off x="3640" y="1296"/>
              <a:ext cx="10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46800" rIns="0" bIns="46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en-GB" sz="2000" dirty="0">
                  <a:solidFill>
                    <a:srgbClr val="00A6D7"/>
                  </a:solidFill>
                </a:rPr>
                <a:t>Utrecht Central</a:t>
              </a:r>
            </a:p>
          </p:txBody>
        </p:sp>
        <p:sp>
          <p:nvSpPr>
            <p:cNvPr id="37910" name="Rectangle 11"/>
            <p:cNvSpPr>
              <a:spLocks noChangeAspect="1" noChangeArrowheads="1"/>
            </p:cNvSpPr>
            <p:nvPr/>
          </p:nvSpPr>
          <p:spPr bwMode="auto">
            <a:xfrm>
              <a:off x="182" y="1878"/>
              <a:ext cx="597" cy="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911" name="Rectangle 12"/>
            <p:cNvSpPr>
              <a:spLocks noChangeAspect="1" noChangeArrowheads="1"/>
            </p:cNvSpPr>
            <p:nvPr/>
          </p:nvSpPr>
          <p:spPr bwMode="auto">
            <a:xfrm>
              <a:off x="182" y="1983"/>
              <a:ext cx="364" cy="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912" name="Rectangle 13"/>
            <p:cNvSpPr>
              <a:spLocks noChangeAspect="1" noChangeArrowheads="1"/>
            </p:cNvSpPr>
            <p:nvPr/>
          </p:nvSpPr>
          <p:spPr bwMode="auto">
            <a:xfrm>
              <a:off x="1307" y="2934"/>
              <a:ext cx="666" cy="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913" name="Rectangle 14"/>
            <p:cNvSpPr>
              <a:spLocks noChangeAspect="1" noChangeArrowheads="1"/>
            </p:cNvSpPr>
            <p:nvPr/>
          </p:nvSpPr>
          <p:spPr bwMode="auto">
            <a:xfrm>
              <a:off x="2261" y="2924"/>
              <a:ext cx="997" cy="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914" name="Freeform 15"/>
            <p:cNvSpPr>
              <a:spLocks noChangeAspect="1"/>
            </p:cNvSpPr>
            <p:nvPr/>
          </p:nvSpPr>
          <p:spPr bwMode="auto">
            <a:xfrm>
              <a:off x="182" y="2380"/>
              <a:ext cx="142" cy="61"/>
            </a:xfrm>
            <a:custGeom>
              <a:avLst/>
              <a:gdLst>
                <a:gd name="T0" fmla="*/ 0 w 237"/>
                <a:gd name="T1" fmla="*/ 1 h 102"/>
                <a:gd name="T2" fmla="*/ 1 w 237"/>
                <a:gd name="T3" fmla="*/ 1 h 102"/>
                <a:gd name="T4" fmla="*/ 1 w 237"/>
                <a:gd name="T5" fmla="*/ 0 h 102"/>
                <a:gd name="T6" fmla="*/ 0 60000 65536"/>
                <a:gd name="T7" fmla="*/ 0 60000 65536"/>
                <a:gd name="T8" fmla="*/ 0 60000 65536"/>
                <a:gd name="T9" fmla="*/ 0 w 237"/>
                <a:gd name="T10" fmla="*/ 0 h 102"/>
                <a:gd name="T11" fmla="*/ 237 w 237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7" h="102">
                  <a:moveTo>
                    <a:pt x="0" y="102"/>
                  </a:moveTo>
                  <a:lnTo>
                    <a:pt x="141" y="102"/>
                  </a:lnTo>
                  <a:lnTo>
                    <a:pt x="23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15" name="Rectangle 16"/>
            <p:cNvSpPr>
              <a:spLocks noChangeAspect="1" noChangeArrowheads="1"/>
            </p:cNvSpPr>
            <p:nvPr/>
          </p:nvSpPr>
          <p:spPr bwMode="auto">
            <a:xfrm>
              <a:off x="815" y="2531"/>
              <a:ext cx="123" cy="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917" name="Rectangle 18"/>
            <p:cNvSpPr>
              <a:spLocks noChangeAspect="1" noChangeArrowheads="1"/>
            </p:cNvSpPr>
            <p:nvPr/>
          </p:nvSpPr>
          <p:spPr bwMode="auto">
            <a:xfrm>
              <a:off x="5052" y="2399"/>
              <a:ext cx="516" cy="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46800" rIns="0" bIns="46800" anchor="ctr"/>
            <a:lstStyle/>
            <a:p>
              <a:endParaRPr lang="nl-NL"/>
            </a:p>
          </p:txBody>
        </p:sp>
      </p:grpSp>
      <p:grpSp>
        <p:nvGrpSpPr>
          <p:cNvPr id="37893" name="Group 25"/>
          <p:cNvGrpSpPr>
            <a:grpSpLocks/>
          </p:cNvGrpSpPr>
          <p:nvPr/>
        </p:nvGrpSpPr>
        <p:grpSpPr bwMode="auto">
          <a:xfrm>
            <a:off x="260350" y="3105150"/>
            <a:ext cx="6043613" cy="962025"/>
            <a:chOff x="164" y="1968"/>
            <a:chExt cx="3807" cy="606"/>
          </a:xfrm>
        </p:grpSpPr>
        <p:sp>
          <p:nvSpPr>
            <p:cNvPr id="37900" name="Freeform 22"/>
            <p:cNvSpPr>
              <a:spLocks noChangeAspect="1"/>
            </p:cNvSpPr>
            <p:nvPr/>
          </p:nvSpPr>
          <p:spPr bwMode="auto">
            <a:xfrm>
              <a:off x="164" y="1970"/>
              <a:ext cx="3807" cy="603"/>
            </a:xfrm>
            <a:custGeom>
              <a:avLst/>
              <a:gdLst>
                <a:gd name="T0" fmla="*/ 0 w 6345"/>
                <a:gd name="T1" fmla="*/ 1 h 1005"/>
                <a:gd name="T2" fmla="*/ 1 w 6345"/>
                <a:gd name="T3" fmla="*/ 1 h 1005"/>
                <a:gd name="T4" fmla="*/ 1 w 6345"/>
                <a:gd name="T5" fmla="*/ 1 h 1005"/>
                <a:gd name="T6" fmla="*/ 1 w 6345"/>
                <a:gd name="T7" fmla="*/ 1 h 1005"/>
                <a:gd name="T8" fmla="*/ 1 w 6345"/>
                <a:gd name="T9" fmla="*/ 1 h 1005"/>
                <a:gd name="T10" fmla="*/ 1 w 6345"/>
                <a:gd name="T11" fmla="*/ 1 h 1005"/>
                <a:gd name="T12" fmla="*/ 1 w 6345"/>
                <a:gd name="T13" fmla="*/ 1 h 1005"/>
                <a:gd name="T14" fmla="*/ 1 w 6345"/>
                <a:gd name="T15" fmla="*/ 1 h 1005"/>
                <a:gd name="T16" fmla="*/ 1 w 6345"/>
                <a:gd name="T17" fmla="*/ 1 h 1005"/>
                <a:gd name="T18" fmla="*/ 1 w 6345"/>
                <a:gd name="T19" fmla="*/ 1 h 1005"/>
                <a:gd name="T20" fmla="*/ 1 w 6345"/>
                <a:gd name="T21" fmla="*/ 1 h 1005"/>
                <a:gd name="T22" fmla="*/ 1 w 6345"/>
                <a:gd name="T23" fmla="*/ 1 h 1005"/>
                <a:gd name="T24" fmla="*/ 1 w 6345"/>
                <a:gd name="T25" fmla="*/ 0 h 1005"/>
                <a:gd name="T26" fmla="*/ 1 w 6345"/>
                <a:gd name="T27" fmla="*/ 0 h 10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45"/>
                <a:gd name="T43" fmla="*/ 0 h 1005"/>
                <a:gd name="T44" fmla="*/ 6345 w 6345"/>
                <a:gd name="T45" fmla="*/ 1005 h 100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45" h="1005">
                  <a:moveTo>
                    <a:pt x="0" y="1005"/>
                  </a:moveTo>
                  <a:lnTo>
                    <a:pt x="1572" y="1005"/>
                  </a:lnTo>
                  <a:lnTo>
                    <a:pt x="1655" y="905"/>
                  </a:lnTo>
                  <a:lnTo>
                    <a:pt x="1819" y="896"/>
                  </a:lnTo>
                  <a:lnTo>
                    <a:pt x="2240" y="493"/>
                  </a:lnTo>
                  <a:lnTo>
                    <a:pt x="2505" y="493"/>
                  </a:lnTo>
                  <a:lnTo>
                    <a:pt x="2569" y="384"/>
                  </a:lnTo>
                  <a:lnTo>
                    <a:pt x="2989" y="402"/>
                  </a:lnTo>
                  <a:lnTo>
                    <a:pt x="3053" y="301"/>
                  </a:lnTo>
                  <a:lnTo>
                    <a:pt x="4361" y="301"/>
                  </a:lnTo>
                  <a:lnTo>
                    <a:pt x="4571" y="100"/>
                  </a:lnTo>
                  <a:lnTo>
                    <a:pt x="4873" y="100"/>
                  </a:lnTo>
                  <a:lnTo>
                    <a:pt x="4992" y="0"/>
                  </a:lnTo>
                  <a:lnTo>
                    <a:pt x="6345" y="0"/>
                  </a:ln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01" name="Line 23"/>
            <p:cNvSpPr>
              <a:spLocks noChangeAspect="1" noChangeShapeType="1"/>
            </p:cNvSpPr>
            <p:nvPr/>
          </p:nvSpPr>
          <p:spPr bwMode="auto">
            <a:xfrm>
              <a:off x="278" y="2573"/>
              <a:ext cx="346" cy="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902" name="Line 24"/>
            <p:cNvSpPr>
              <a:spLocks noChangeAspect="1" noChangeShapeType="1"/>
            </p:cNvSpPr>
            <p:nvPr/>
          </p:nvSpPr>
          <p:spPr bwMode="auto">
            <a:xfrm>
              <a:off x="3408" y="1968"/>
              <a:ext cx="346" cy="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26"/>
          <p:cNvGrpSpPr>
            <a:grpSpLocks noChangeAspect="1"/>
          </p:cNvGrpSpPr>
          <p:nvPr/>
        </p:nvGrpSpPr>
        <p:grpSpPr bwMode="auto">
          <a:xfrm>
            <a:off x="1352550" y="2057400"/>
            <a:ext cx="4433888" cy="1157288"/>
            <a:chOff x="1108" y="405"/>
            <a:chExt cx="4657" cy="1215"/>
          </a:xfrm>
        </p:grpSpPr>
        <p:sp>
          <p:nvSpPr>
            <p:cNvPr id="37897" name="Line 27"/>
            <p:cNvSpPr>
              <a:spLocks noChangeAspect="1" noChangeShapeType="1"/>
            </p:cNvSpPr>
            <p:nvPr/>
          </p:nvSpPr>
          <p:spPr bwMode="auto">
            <a:xfrm flipH="1">
              <a:off x="5189" y="1618"/>
              <a:ext cx="576" cy="0"/>
            </a:xfrm>
            <a:prstGeom prst="line">
              <a:avLst/>
            </a:prstGeom>
            <a:noFill/>
            <a:ln w="38100">
              <a:solidFill>
                <a:srgbClr val="3BFC0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898" name="Line 28"/>
            <p:cNvSpPr>
              <a:spLocks noChangeAspect="1" noChangeShapeType="1"/>
            </p:cNvSpPr>
            <p:nvPr/>
          </p:nvSpPr>
          <p:spPr bwMode="auto">
            <a:xfrm rot="5400000" flipH="1">
              <a:off x="820" y="693"/>
              <a:ext cx="576" cy="0"/>
            </a:xfrm>
            <a:prstGeom prst="line">
              <a:avLst/>
            </a:prstGeom>
            <a:noFill/>
            <a:ln w="38100">
              <a:solidFill>
                <a:srgbClr val="3BFC0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899" name="Freeform 29"/>
            <p:cNvSpPr>
              <a:spLocks noChangeAspect="1"/>
            </p:cNvSpPr>
            <p:nvPr/>
          </p:nvSpPr>
          <p:spPr bwMode="auto">
            <a:xfrm>
              <a:off x="1110" y="912"/>
              <a:ext cx="4554" cy="708"/>
            </a:xfrm>
            <a:custGeom>
              <a:avLst/>
              <a:gdLst>
                <a:gd name="T0" fmla="*/ 4554 w 4554"/>
                <a:gd name="T1" fmla="*/ 708 h 708"/>
                <a:gd name="T2" fmla="*/ 3834 w 4554"/>
                <a:gd name="T3" fmla="*/ 702 h 708"/>
                <a:gd name="T4" fmla="*/ 3720 w 4554"/>
                <a:gd name="T5" fmla="*/ 600 h 708"/>
                <a:gd name="T6" fmla="*/ 1842 w 4554"/>
                <a:gd name="T7" fmla="*/ 600 h 708"/>
                <a:gd name="T8" fmla="*/ 1746 w 4554"/>
                <a:gd name="T9" fmla="*/ 708 h 708"/>
                <a:gd name="T10" fmla="*/ 444 w 4554"/>
                <a:gd name="T11" fmla="*/ 702 h 708"/>
                <a:gd name="T12" fmla="*/ 0 w 4554"/>
                <a:gd name="T13" fmla="*/ 258 h 708"/>
                <a:gd name="T14" fmla="*/ 0 w 4554"/>
                <a:gd name="T15" fmla="*/ 0 h 7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54"/>
                <a:gd name="T25" fmla="*/ 0 h 708"/>
                <a:gd name="T26" fmla="*/ 4554 w 4554"/>
                <a:gd name="T27" fmla="*/ 708 h 7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54" h="708">
                  <a:moveTo>
                    <a:pt x="4554" y="708"/>
                  </a:moveTo>
                  <a:lnTo>
                    <a:pt x="3834" y="702"/>
                  </a:lnTo>
                  <a:lnTo>
                    <a:pt x="3720" y="600"/>
                  </a:lnTo>
                  <a:lnTo>
                    <a:pt x="1842" y="600"/>
                  </a:lnTo>
                  <a:lnTo>
                    <a:pt x="1746" y="708"/>
                  </a:lnTo>
                  <a:lnTo>
                    <a:pt x="444" y="702"/>
                  </a:lnTo>
                  <a:lnTo>
                    <a:pt x="0" y="258"/>
                  </a:ln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rgbClr val="3BFC0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60798" name="Oval 30"/>
          <p:cNvSpPr>
            <a:spLocks noChangeAspect="1" noChangeArrowheads="1"/>
          </p:cNvSpPr>
          <p:nvPr/>
        </p:nvSpPr>
        <p:spPr bwMode="auto">
          <a:xfrm>
            <a:off x="4876800" y="3082925"/>
            <a:ext cx="165100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Constantia" pitchFamily="18" charset="0"/>
              </a:rPr>
              <a:t>Introduction</a:t>
            </a: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Motivation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</a:t>
            </a: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Methodology |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Case study | Discussion</a:t>
            </a:r>
            <a:endParaRPr lang="en-US" sz="1400" b="1" dirty="0">
              <a:solidFill>
                <a:schemeClr val="bg2"/>
              </a:solidFill>
              <a:latin typeface="Constantia" pitchFamily="18" charset="0"/>
            </a:endParaRPr>
          </a:p>
        </p:txBody>
      </p:sp>
      <p:sp>
        <p:nvSpPr>
          <p:cNvPr id="31" name="Ondertitel 2"/>
          <p:cNvSpPr txBox="1">
            <a:spLocks/>
          </p:cNvSpPr>
          <p:nvPr/>
        </p:nvSpPr>
        <p:spPr bwMode="auto">
          <a:xfrm>
            <a:off x="914400" y="1041399"/>
            <a:ext cx="6781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>
              <a:lnSpc>
                <a:spcPts val="2500"/>
              </a:lnSpc>
              <a:buClr>
                <a:srgbClr val="00A6D6"/>
              </a:buClr>
            </a:pPr>
            <a:r>
              <a:rPr lang="en-GB" sz="2000" dirty="0" smtClean="0">
                <a:solidFill>
                  <a:srgbClr val="00A6D6"/>
                </a:solidFill>
                <a:latin typeface="Bookman Old Style" pitchFamily="18" charset="0"/>
                <a:ea typeface="ＭＳ Ｐゴシック" pitchFamily="34" charset="-128"/>
              </a:rPr>
              <a:t>Routing possibilities</a:t>
            </a:r>
            <a:endParaRPr lang="en-GB" sz="2000" dirty="0" smtClean="0">
              <a:solidFill>
                <a:srgbClr val="00A6D6"/>
              </a:solidFill>
              <a:latin typeface="Bookman Old Style" pitchFamily="18" charset="0"/>
              <a:ea typeface="ＭＳ Ｐゴシック" pitchFamily="34" charset="-128"/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584199"/>
          </a:xfrm>
        </p:spPr>
        <p:txBody>
          <a:bodyPr/>
          <a:lstStyle/>
          <a:p>
            <a:r>
              <a:rPr lang="en-GB" dirty="0" smtClean="0"/>
              <a:t>Train routing problem </a:t>
            </a:r>
            <a:r>
              <a:rPr lang="en-GB" dirty="0"/>
              <a:t>(TRP)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48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0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9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513" y="1553034"/>
            <a:ext cx="8104187" cy="35067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Feasibility </a:t>
            </a:r>
            <a:r>
              <a:rPr lang="en-GB" i="1" dirty="0" smtClean="0"/>
              <a:t>-The </a:t>
            </a:r>
            <a:r>
              <a:rPr lang="en-US" i="1" dirty="0"/>
              <a:t>ability of all trains to adhere to their scheduled train </a:t>
            </a:r>
            <a:r>
              <a:rPr lang="en-US" i="1" dirty="0" smtClean="0"/>
              <a:t>	paths</a:t>
            </a:r>
            <a:endParaRPr lang="en-GB" i="1" dirty="0" smtClean="0"/>
          </a:p>
          <a:p>
            <a:pPr lvl="1">
              <a:lnSpc>
                <a:spcPct val="100000"/>
              </a:lnSpc>
            </a:pPr>
            <a:endParaRPr lang="en-GB" sz="1200" dirty="0" smtClean="0"/>
          </a:p>
          <a:p>
            <a:pPr marL="0" indent="0">
              <a:lnSpc>
                <a:spcPct val="100000"/>
              </a:lnSpc>
              <a:buNone/>
            </a:pPr>
            <a:endParaRPr lang="en-GB" sz="1200" dirty="0" smtClean="0"/>
          </a:p>
          <a:p>
            <a:pPr marL="0" indent="0">
              <a:lnSpc>
                <a:spcPct val="100000"/>
              </a:lnSpc>
              <a:buNone/>
            </a:pPr>
            <a:endParaRPr lang="en-GB" sz="1400" dirty="0"/>
          </a:p>
          <a:p>
            <a:pPr>
              <a:lnSpc>
                <a:spcPct val="100000"/>
              </a:lnSpc>
            </a:pPr>
            <a:r>
              <a:rPr lang="en-GB" dirty="0" smtClean="0"/>
              <a:t>Stability -</a:t>
            </a:r>
            <a:r>
              <a:rPr lang="en-GB" i="1" dirty="0" smtClean="0"/>
              <a:t>The </a:t>
            </a:r>
            <a:r>
              <a:rPr lang="en-GB" i="1" dirty="0"/>
              <a:t>ability of a timetable to absorb initial and primary delays </a:t>
            </a:r>
            <a:r>
              <a:rPr lang="en-GB" i="1" dirty="0" smtClean="0"/>
              <a:t>	so </a:t>
            </a:r>
            <a:r>
              <a:rPr lang="en-GB" i="1" dirty="0"/>
              <a:t>that delayed trains return to </a:t>
            </a:r>
            <a:r>
              <a:rPr lang="en-GB" i="1" dirty="0" smtClean="0"/>
              <a:t>their </a:t>
            </a:r>
            <a:r>
              <a:rPr lang="en-GB" i="1" dirty="0"/>
              <a:t>scheduled train paths </a:t>
            </a:r>
            <a:r>
              <a:rPr lang="en-GB" i="1" dirty="0" smtClean="0"/>
              <a:t>	without </a:t>
            </a:r>
            <a:r>
              <a:rPr lang="en-GB" i="1" dirty="0"/>
              <a:t>rescheduling</a:t>
            </a:r>
            <a:r>
              <a:rPr lang="en-GB" i="1" dirty="0" smtClean="0"/>
              <a:t>.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 smtClean="0"/>
              <a:t>Robustness -</a:t>
            </a:r>
            <a:r>
              <a:rPr lang="en-GB" i="1" dirty="0" smtClean="0"/>
              <a:t>The </a:t>
            </a:r>
            <a:r>
              <a:rPr lang="en-GB" i="1" dirty="0"/>
              <a:t>ability of a timetable to withstand design errors, </a:t>
            </a:r>
            <a:r>
              <a:rPr lang="en-GB" i="1" dirty="0" smtClean="0"/>
              <a:t>	parameter </a:t>
            </a:r>
            <a:r>
              <a:rPr lang="en-GB" i="1" dirty="0"/>
              <a:t>variations, and changing operational conditions.</a:t>
            </a:r>
            <a:endParaRPr lang="en-GB" i="1" dirty="0" smtClean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accent3">
                    <a:lumMod val="85000"/>
                  </a:schemeClr>
                </a:solidFill>
              </a:rPr>
              <a:t>Resilience - </a:t>
            </a:r>
            <a:r>
              <a:rPr lang="en-GB" i="1" dirty="0">
                <a:solidFill>
                  <a:schemeClr val="accent3">
                    <a:lumMod val="85000"/>
                  </a:schemeClr>
                </a:solidFill>
              </a:rPr>
              <a:t>The flexibility of a timetable to prevent or reduce </a:t>
            </a:r>
            <a:r>
              <a:rPr lang="en-GB" i="1" dirty="0" smtClean="0">
                <a:solidFill>
                  <a:schemeClr val="accent3">
                    <a:lumMod val="85000"/>
                  </a:schemeClr>
                </a:solidFill>
              </a:rPr>
              <a:t>	secondary </a:t>
            </a:r>
            <a:r>
              <a:rPr lang="en-GB" i="1" dirty="0">
                <a:solidFill>
                  <a:schemeClr val="accent3">
                    <a:lumMod val="85000"/>
                  </a:schemeClr>
                </a:solidFill>
              </a:rPr>
              <a:t>delays using </a:t>
            </a:r>
            <a:r>
              <a:rPr lang="en-GB" i="1" dirty="0" smtClean="0">
                <a:solidFill>
                  <a:schemeClr val="accent3">
                    <a:lumMod val="85000"/>
                  </a:schemeClr>
                </a:solidFill>
              </a:rPr>
              <a:t>rescheduling measures </a:t>
            </a:r>
            <a:r>
              <a:rPr lang="en-GB" i="1" dirty="0">
                <a:solidFill>
                  <a:schemeClr val="accent3">
                    <a:lumMod val="85000"/>
                  </a:schemeClr>
                </a:solidFill>
              </a:rPr>
              <a:t>(re-timing, </a:t>
            </a:r>
            <a:r>
              <a:rPr lang="en-GB" i="1" dirty="0" smtClean="0">
                <a:solidFill>
                  <a:schemeClr val="accent3">
                    <a:lumMod val="85000"/>
                  </a:schemeClr>
                </a:solidFill>
              </a:rPr>
              <a:t>	re-ordering</a:t>
            </a:r>
            <a:r>
              <a:rPr lang="en-GB" i="1" dirty="0">
                <a:solidFill>
                  <a:schemeClr val="accent3">
                    <a:lumMod val="85000"/>
                  </a:schemeClr>
                </a:solidFill>
              </a:rPr>
              <a:t>, re-routing).</a:t>
            </a:r>
            <a:endParaRPr lang="en-GB" i="1" dirty="0" smtClean="0">
              <a:solidFill>
                <a:schemeClr val="accent3">
                  <a:lumMod val="85000"/>
                </a:schemeClr>
              </a:solidFill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 bwMode="auto">
          <a:xfrm>
            <a:off x="914400" y="1041399"/>
            <a:ext cx="6781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>
              <a:lnSpc>
                <a:spcPts val="2500"/>
              </a:lnSpc>
              <a:buClr>
                <a:srgbClr val="00A6D6"/>
              </a:buClr>
            </a:pPr>
            <a:r>
              <a:rPr lang="en-GB" sz="2000" dirty="0" smtClean="0">
                <a:solidFill>
                  <a:srgbClr val="00A6D6"/>
                </a:solidFill>
                <a:latin typeface="Bookman Old Style" pitchFamily="18" charset="0"/>
                <a:ea typeface="ＭＳ Ｐゴシック" pitchFamily="34" charset="-128"/>
              </a:rPr>
              <a:t>Some definitions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Constantia" pitchFamily="18" charset="0"/>
              </a:rPr>
              <a:t>Introduction</a:t>
            </a: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Motivation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</a:t>
            </a: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Methodology |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Case study | Discussion</a:t>
            </a:r>
            <a:endParaRPr lang="en-US" sz="1400" b="1" dirty="0">
              <a:solidFill>
                <a:schemeClr val="bg2"/>
              </a:solidFill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2124" y="6248994"/>
            <a:ext cx="2839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Deliverable D3.1 (ONTIME, 2013)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64533" y="2099102"/>
            <a:ext cx="4443413" cy="70788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Realisable</a:t>
            </a:r>
          </a:p>
          <a:p>
            <a:pPr lvl="1">
              <a:lnSpc>
                <a:spcPct val="100000"/>
              </a:lnSpc>
            </a:pPr>
            <a:endParaRPr lang="en-GB" sz="2000" dirty="0"/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Conflict-free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540262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649" y="1623437"/>
            <a:ext cx="8104187" cy="3753659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TRP is NP-hard</a:t>
            </a:r>
          </a:p>
          <a:p>
            <a:pPr>
              <a:tabLst>
                <a:tab pos="8072438" algn="r"/>
              </a:tabLst>
            </a:pPr>
            <a:r>
              <a:rPr lang="en-GB" dirty="0" smtClean="0"/>
              <a:t>So far: 	</a:t>
            </a:r>
            <a:r>
              <a:rPr lang="en-GB" dirty="0" err="1" smtClean="0">
                <a:solidFill>
                  <a:schemeClr val="bg2"/>
                </a:solidFill>
              </a:rPr>
              <a:t>Sels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>
                <a:solidFill>
                  <a:schemeClr val="bg2"/>
                </a:solidFill>
              </a:rPr>
              <a:t>et al. (2014), Cacchiani et al. (2014)</a:t>
            </a:r>
            <a:endParaRPr lang="en-GB" dirty="0" smtClean="0"/>
          </a:p>
          <a:p>
            <a:pPr lvl="1"/>
            <a:r>
              <a:rPr lang="en-GB" dirty="0" smtClean="0"/>
              <a:t>Aggregated routes</a:t>
            </a:r>
          </a:p>
          <a:p>
            <a:pPr lvl="1"/>
            <a:r>
              <a:rPr lang="en-GB" dirty="0" smtClean="0"/>
              <a:t>Only platforming</a:t>
            </a:r>
          </a:p>
          <a:p>
            <a:pPr lvl="1"/>
            <a:r>
              <a:rPr lang="en-GB" dirty="0" smtClean="0"/>
              <a:t>Node/set packing</a:t>
            </a:r>
          </a:p>
          <a:p>
            <a:pPr lvl="1"/>
            <a:r>
              <a:rPr lang="en-GB" dirty="0" smtClean="0"/>
              <a:t>Conflict graph</a:t>
            </a:r>
          </a:p>
          <a:p>
            <a:pPr lvl="1"/>
            <a:r>
              <a:rPr lang="en-GB" dirty="0" smtClean="0"/>
              <a:t>Multi-commodity flow</a:t>
            </a:r>
          </a:p>
          <a:p>
            <a:pPr lvl="1"/>
            <a:r>
              <a:rPr lang="en-GB" dirty="0" smtClean="0"/>
              <a:t>Fixed/flexible event times</a:t>
            </a:r>
          </a:p>
          <a:p>
            <a:endParaRPr lang="en-GB" dirty="0" smtClean="0"/>
          </a:p>
          <a:p>
            <a:r>
              <a:rPr lang="en-GB" dirty="0" smtClean="0"/>
              <a:t>Still missing:</a:t>
            </a:r>
          </a:p>
          <a:p>
            <a:pPr lvl="1"/>
            <a:r>
              <a:rPr lang="en-GB" dirty="0" smtClean="0"/>
              <a:t>Not proven operational feasibility</a:t>
            </a:r>
          </a:p>
          <a:p>
            <a:pPr lvl="1"/>
            <a:r>
              <a:rPr lang="en-GB" dirty="0" smtClean="0"/>
              <a:t>Infrastructure occupation and maintenance not considered</a:t>
            </a:r>
            <a:endParaRPr lang="en-GB" dirty="0"/>
          </a:p>
          <a:p>
            <a:pPr marL="385763" lvl="1" indent="0" algn="r">
              <a:buNone/>
            </a:pPr>
            <a:r>
              <a:rPr lang="en-GB" dirty="0" smtClean="0">
                <a:solidFill>
                  <a:schemeClr val="bg2"/>
                </a:solidFill>
              </a:rPr>
              <a:t>			</a:t>
            </a:r>
            <a:endParaRPr lang="en-GB" dirty="0">
              <a:solidFill>
                <a:schemeClr val="bg2"/>
              </a:solidFill>
            </a:endParaRP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>
              <a:solidFill>
                <a:schemeClr val="bg2"/>
              </a:solidFill>
            </a:endParaRPr>
          </a:p>
          <a:p>
            <a:endParaRPr lang="en-GB" dirty="0" smtClean="0">
              <a:solidFill>
                <a:schemeClr val="bg2"/>
              </a:solidFill>
            </a:endParaRP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79837"/>
          </a:xfrm>
        </p:spPr>
        <p:txBody>
          <a:bodyPr/>
          <a:lstStyle/>
          <a:p>
            <a:r>
              <a:rPr lang="en-GB" dirty="0" smtClean="0"/>
              <a:t>State-of-the-art of </a:t>
            </a:r>
            <a:r>
              <a:rPr lang="en-GB" dirty="0" smtClean="0"/>
              <a:t>Train Routing Problem (TRP)</a:t>
            </a:r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Introduction</a:t>
            </a:r>
            <a:r>
              <a:rPr lang="en-US" sz="1400" b="1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</a:t>
            </a:r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Motivation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</a:t>
            </a: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Methodology |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Case study | Discussion</a:t>
            </a:r>
            <a:endParaRPr lang="en-US" sz="1400" b="1" dirty="0">
              <a:solidFill>
                <a:schemeClr val="bg2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00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besinovic\Dropbox\PhD\Conferences\CASPT 2015\blue train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" t="51003" r="50000"/>
          <a:stretch/>
        </p:blipFill>
        <p:spPr bwMode="auto">
          <a:xfrm>
            <a:off x="1549169" y="2854538"/>
            <a:ext cx="1994131" cy="329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8016875" cy="1244600"/>
          </a:xfrm>
        </p:spPr>
        <p:txBody>
          <a:bodyPr/>
          <a:lstStyle/>
          <a:p>
            <a:r>
              <a:rPr lang="en-GB" dirty="0" err="1" smtClean="0"/>
              <a:t>Preprocessing</a:t>
            </a:r>
            <a:r>
              <a:rPr lang="en-GB" dirty="0" smtClean="0"/>
              <a:t> – Route reduction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9" y="1214438"/>
            <a:ext cx="8386762" cy="4972378"/>
          </a:xfrm>
        </p:spPr>
        <p:txBody>
          <a:bodyPr/>
          <a:lstStyle/>
          <a:p>
            <a:pPr marL="385763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Introduction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Motivation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</a:t>
            </a:r>
            <a:r>
              <a:rPr lang="en-US" sz="1400" b="1" dirty="0">
                <a:solidFill>
                  <a:schemeClr val="bg1"/>
                </a:solidFill>
                <a:latin typeface="Constantia" pitchFamily="18" charset="0"/>
              </a:rPr>
              <a:t>Methodology</a:t>
            </a: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 |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Case study | Discussion</a:t>
            </a:r>
            <a:endParaRPr lang="en-US" sz="1400" b="1" dirty="0">
              <a:solidFill>
                <a:schemeClr val="bg2"/>
              </a:solidFill>
              <a:latin typeface="Constantia" pitchFamily="18" charset="0"/>
            </a:endParaRPr>
          </a:p>
        </p:txBody>
      </p:sp>
      <p:pic>
        <p:nvPicPr>
          <p:cNvPr id="31" name="Picture 2" descr="C:\Users\nbesinovic\Dropbox\PhD\Conferences\CASPT 2015\simple infr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563" y="1232982"/>
            <a:ext cx="5857875" cy="172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nbesinovic\Dropbox\PhD\Conferences\CASPT 2015\yellow train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42"/>
          <a:stretch/>
        </p:blipFill>
        <p:spPr bwMode="auto">
          <a:xfrm>
            <a:off x="4317628" y="2945894"/>
            <a:ext cx="1492622" cy="319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75806" y="5607567"/>
            <a:ext cx="2068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 err="1" smtClean="0">
                <a:solidFill>
                  <a:schemeClr val="bg2"/>
                </a:solidFill>
              </a:rPr>
              <a:t>Zwaneveld</a:t>
            </a:r>
            <a:r>
              <a:rPr lang="en-GB" sz="1400" dirty="0" smtClean="0">
                <a:solidFill>
                  <a:schemeClr val="bg2"/>
                </a:solidFill>
              </a:rPr>
              <a:t> et al. (1996)</a:t>
            </a:r>
          </a:p>
          <a:p>
            <a:pPr algn="r"/>
            <a:r>
              <a:rPr lang="en-GB" sz="1400" dirty="0" smtClean="0">
                <a:solidFill>
                  <a:schemeClr val="bg2"/>
                </a:solidFill>
              </a:rPr>
              <a:t>De Wilde et al. (2014)</a:t>
            </a:r>
            <a:endParaRPr lang="en-GB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87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8"/>
          <a:stretch/>
        </p:blipFill>
        <p:spPr bwMode="auto">
          <a:xfrm>
            <a:off x="1385891" y="1606324"/>
            <a:ext cx="7548937" cy="431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Preprocessing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073" y="2003120"/>
            <a:ext cx="8104187" cy="422656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	</a:t>
            </a:r>
          </a:p>
          <a:p>
            <a:pPr marL="385763" lvl="1" indent="0">
              <a:buNone/>
            </a:pPr>
            <a:endParaRPr lang="en-GB" dirty="0" smtClean="0"/>
          </a:p>
          <a:p>
            <a:pPr marL="385763" lvl="1" indent="0">
              <a:buNone/>
            </a:pPr>
            <a:endParaRPr lang="en-GB" dirty="0"/>
          </a:p>
          <a:p>
            <a:pPr marL="385763" lvl="1" indent="0">
              <a:buNone/>
            </a:pPr>
            <a:endParaRPr lang="en-GB" dirty="0" smtClean="0"/>
          </a:p>
          <a:p>
            <a:pPr marL="385763" lvl="1" indent="0">
              <a:buNone/>
            </a:pPr>
            <a:endParaRPr lang="en-GB" dirty="0"/>
          </a:p>
          <a:p>
            <a:pPr marL="385763" lvl="1" indent="0">
              <a:buNone/>
            </a:pPr>
            <a:endParaRPr lang="en-GB" dirty="0" smtClean="0"/>
          </a:p>
          <a:p>
            <a:pPr marL="385763" lvl="1" indent="0">
              <a:buNone/>
            </a:pPr>
            <a:endParaRPr lang="en-GB" dirty="0"/>
          </a:p>
          <a:p>
            <a:pPr marL="385763" lvl="1" indent="0">
              <a:buNone/>
            </a:pPr>
            <a:endParaRPr lang="en-GB" dirty="0" smtClean="0"/>
          </a:p>
          <a:p>
            <a:pPr marL="385763" lvl="1" indent="0">
              <a:buNone/>
            </a:pPr>
            <a:endParaRPr lang="en-GB" dirty="0"/>
          </a:p>
          <a:p>
            <a:pPr algn="just"/>
            <a:r>
              <a:rPr lang="en-GB" dirty="0" smtClean="0"/>
              <a:t>Blocking time block </a:t>
            </a:r>
            <a:r>
              <a:rPr lang="en-GB" i="1" dirty="0" err="1" smtClean="0"/>
              <a:t>i</a:t>
            </a:r>
            <a:r>
              <a:rPr lang="en-GB" dirty="0" smtClean="0"/>
              <a:t> of</a:t>
            </a:r>
            <a:r>
              <a:rPr lang="en-GB" dirty="0" smtClean="0"/>
              <a:t> </a:t>
            </a:r>
            <a:r>
              <a:rPr lang="en-GB" dirty="0" smtClean="0"/>
              <a:t>train </a:t>
            </a:r>
            <a:r>
              <a:rPr lang="en-GB" i="1" dirty="0" smtClean="0"/>
              <a:t>j</a:t>
            </a:r>
            <a:endParaRPr lang="en-GB" dirty="0"/>
          </a:p>
          <a:p>
            <a:pPr lvl="1"/>
            <a:endParaRPr lang="en-GB" dirty="0" smtClean="0"/>
          </a:p>
          <a:p>
            <a:endParaRPr lang="en-GB" dirty="0" smtClean="0"/>
          </a:p>
          <a:p>
            <a:pPr marL="385763" lvl="1" indent="0">
              <a:buNone/>
            </a:pP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5300876"/>
            <a:ext cx="40481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ndertitel 2"/>
          <p:cNvSpPr txBox="1">
            <a:spLocks/>
          </p:cNvSpPr>
          <p:nvPr/>
        </p:nvSpPr>
        <p:spPr bwMode="auto">
          <a:xfrm>
            <a:off x="914400" y="1041399"/>
            <a:ext cx="6781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>
              <a:lnSpc>
                <a:spcPts val="2500"/>
              </a:lnSpc>
              <a:buClr>
                <a:srgbClr val="00A6D6"/>
              </a:buClr>
            </a:pPr>
            <a:r>
              <a:rPr lang="en-GB" sz="2000" dirty="0" smtClean="0">
                <a:solidFill>
                  <a:srgbClr val="00A6D6"/>
                </a:solidFill>
                <a:latin typeface="Bookman Old Style" pitchFamily="18" charset="0"/>
                <a:ea typeface="ＭＳ Ｐゴシック" pitchFamily="34" charset="-128"/>
              </a:rPr>
              <a:t>Blocking time computation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Introduction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Motivation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</a:t>
            </a:r>
            <a:r>
              <a:rPr lang="en-US" sz="1400" b="1" dirty="0">
                <a:solidFill>
                  <a:schemeClr val="bg1"/>
                </a:solidFill>
                <a:latin typeface="Constantia" pitchFamily="18" charset="0"/>
              </a:rPr>
              <a:t>Methodology</a:t>
            </a: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 |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Case study | Discussion</a:t>
            </a:r>
            <a:endParaRPr lang="en-US" sz="1400" b="1" dirty="0">
              <a:solidFill>
                <a:schemeClr val="bg2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167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42939" y="1614502"/>
            <a:ext cx="8386762" cy="497237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Problem: </a:t>
            </a:r>
          </a:p>
          <a:p>
            <a:pPr marL="357188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Find </a:t>
            </a:r>
            <a:r>
              <a:rPr lang="en-GB" dirty="0" smtClean="0">
                <a:solidFill>
                  <a:srgbClr val="FF0000"/>
                </a:solidFill>
              </a:rPr>
              <a:t>the </a:t>
            </a:r>
            <a:r>
              <a:rPr lang="en-GB" dirty="0" smtClean="0">
                <a:solidFill>
                  <a:srgbClr val="FF0000"/>
                </a:solidFill>
              </a:rPr>
              <a:t>feasible, stable and </a:t>
            </a:r>
            <a:r>
              <a:rPr lang="en-GB" dirty="0" smtClean="0">
                <a:solidFill>
                  <a:srgbClr val="FF0000"/>
                </a:solidFill>
              </a:rPr>
              <a:t>robust </a:t>
            </a:r>
            <a:r>
              <a:rPr lang="en-GB" dirty="0" smtClean="0">
                <a:solidFill>
                  <a:srgbClr val="FF0000"/>
                </a:solidFill>
              </a:rPr>
              <a:t>route </a:t>
            </a:r>
            <a:r>
              <a:rPr lang="en-GB" dirty="0">
                <a:solidFill>
                  <a:srgbClr val="FF0000"/>
                </a:solidFill>
              </a:rPr>
              <a:t>plan (RP</a:t>
            </a:r>
            <a:r>
              <a:rPr lang="en-GB" dirty="0" smtClean="0">
                <a:solidFill>
                  <a:srgbClr val="FF0000"/>
                </a:solidFill>
              </a:rPr>
              <a:t>), i.e., platform </a:t>
            </a:r>
            <a:r>
              <a:rPr lang="en-GB" dirty="0" smtClean="0">
                <a:solidFill>
                  <a:srgbClr val="FF0000"/>
                </a:solidFill>
              </a:rPr>
              <a:t>allocation and routing, that </a:t>
            </a:r>
            <a:r>
              <a:rPr lang="en-GB" dirty="0" smtClean="0">
                <a:solidFill>
                  <a:srgbClr val="FF0000"/>
                </a:solidFill>
              </a:rPr>
              <a:t>uses the infrastructure more evenly </a:t>
            </a:r>
            <a:r>
              <a:rPr lang="en-GB" dirty="0" smtClean="0">
                <a:solidFill>
                  <a:srgbClr val="FF0000"/>
                </a:solidFill>
              </a:rPr>
              <a:t>within a station area</a:t>
            </a:r>
          </a:p>
          <a:p>
            <a:pPr marL="357188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Input: </a:t>
            </a:r>
          </a:p>
          <a:p>
            <a:pPr lvl="1"/>
            <a:r>
              <a:rPr lang="en-GB" dirty="0" smtClean="0"/>
              <a:t>Station topology</a:t>
            </a:r>
            <a:endParaRPr lang="en-GB" dirty="0" smtClean="0"/>
          </a:p>
          <a:p>
            <a:pPr lvl="1"/>
            <a:r>
              <a:rPr lang="en-GB" dirty="0" smtClean="0"/>
              <a:t>Train lines</a:t>
            </a:r>
            <a:endParaRPr lang="en-GB" dirty="0" smtClean="0"/>
          </a:p>
          <a:p>
            <a:pPr lvl="1"/>
            <a:r>
              <a:rPr lang="en-GB" dirty="0" smtClean="0"/>
              <a:t>Set of </a:t>
            </a:r>
            <a:r>
              <a:rPr lang="en-GB" dirty="0" smtClean="0"/>
              <a:t>alternative </a:t>
            </a:r>
            <a:r>
              <a:rPr lang="en-GB" dirty="0" smtClean="0"/>
              <a:t>routes</a:t>
            </a:r>
            <a:endParaRPr lang="en-GB" dirty="0" smtClean="0"/>
          </a:p>
          <a:p>
            <a:pPr lvl="1"/>
            <a:r>
              <a:rPr lang="en-GB" dirty="0" smtClean="0"/>
              <a:t>Fixed </a:t>
            </a:r>
            <a:r>
              <a:rPr lang="en-GB" dirty="0"/>
              <a:t>event times </a:t>
            </a:r>
            <a:r>
              <a:rPr lang="en-GB" dirty="0" smtClean="0"/>
              <a:t>(arrivals and departures) – output from a macroscopic timetabling model</a:t>
            </a:r>
          </a:p>
          <a:p>
            <a:pPr lvl="1" eaLnBrk="1" hangingPunct="1"/>
            <a:r>
              <a:rPr lang="en-US" dirty="0" smtClean="0"/>
              <a:t>Preferred </a:t>
            </a:r>
            <a:r>
              <a:rPr lang="en-US" dirty="0"/>
              <a:t>platforms for train lines </a:t>
            </a:r>
          </a:p>
          <a:p>
            <a:pPr lvl="1" eaLnBrk="1" hangingPunct="1"/>
            <a:r>
              <a:rPr lang="en-US" dirty="0" smtClean="0"/>
              <a:t>Passenger </a:t>
            </a:r>
            <a:r>
              <a:rPr lang="en-US" dirty="0"/>
              <a:t>connections</a:t>
            </a:r>
          </a:p>
          <a:p>
            <a:pPr lvl="1"/>
            <a:endParaRPr lang="en-GB" dirty="0"/>
          </a:p>
          <a:p>
            <a:pPr marL="385763" lvl="1" indent="0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 marL="385763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8045122" cy="655983"/>
          </a:xfrm>
        </p:spPr>
        <p:txBody>
          <a:bodyPr/>
          <a:lstStyle/>
          <a:p>
            <a:r>
              <a:rPr lang="en-GB" dirty="0" smtClean="0"/>
              <a:t>Robust train routing problem (RTRP)</a:t>
            </a:r>
            <a:endParaRPr lang="en-GB" dirty="0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Introduction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Motivation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</a:t>
            </a:r>
            <a:r>
              <a:rPr lang="en-US" sz="1400" b="1" dirty="0">
                <a:solidFill>
                  <a:schemeClr val="bg1"/>
                </a:solidFill>
                <a:latin typeface="Constantia" pitchFamily="18" charset="0"/>
              </a:rPr>
              <a:t>Methodology</a:t>
            </a: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 |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Case study | Discussion</a:t>
            </a:r>
            <a:endParaRPr lang="en-US" sz="1400" b="1" dirty="0">
              <a:solidFill>
                <a:schemeClr val="bg2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6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definitions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9" y="1709738"/>
            <a:ext cx="8386762" cy="3967162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Station topology – detailed infrastructure </a:t>
            </a:r>
            <a:endParaRPr lang="en-GB" dirty="0"/>
          </a:p>
          <a:p>
            <a:r>
              <a:rPr lang="en-GB" dirty="0" smtClean="0"/>
              <a:t>Resource – subset of infrastructure elements</a:t>
            </a:r>
          </a:p>
          <a:p>
            <a:pPr lvl="1"/>
            <a:r>
              <a:rPr lang="en-GB" dirty="0" smtClean="0"/>
              <a:t>Track section, switch, crossing</a:t>
            </a:r>
            <a:endParaRPr lang="en-GB" dirty="0" smtClean="0"/>
          </a:p>
          <a:p>
            <a:r>
              <a:rPr lang="en-GB" dirty="0" smtClean="0"/>
              <a:t>A train route – set of resources</a:t>
            </a:r>
          </a:p>
          <a:p>
            <a:r>
              <a:rPr lang="en-GB" dirty="0" smtClean="0"/>
              <a:t>Blocking time – a time that a resource is reserved exclusively for a single train</a:t>
            </a:r>
          </a:p>
          <a:p>
            <a:pPr marL="0" indent="0">
              <a:buNone/>
            </a:pPr>
            <a:r>
              <a:rPr lang="en-GB" dirty="0" smtClean="0"/>
              <a:t>	</a:t>
            </a:r>
            <a:r>
              <a:rPr lang="en-GB" dirty="0"/>
              <a:t> Blocking time </a:t>
            </a:r>
            <a:r>
              <a:rPr lang="en-GB" dirty="0" smtClean="0"/>
              <a:t>&gt; running time over a resource</a:t>
            </a:r>
          </a:p>
          <a:p>
            <a:pPr marL="0" indent="0">
              <a:buNone/>
            </a:pPr>
            <a:endParaRPr lang="en-GB" dirty="0"/>
          </a:p>
          <a:p>
            <a:pPr marL="4763" indent="0" algn="ctr">
              <a:buNone/>
            </a:pPr>
            <a:r>
              <a:rPr lang="en-GB" dirty="0" smtClean="0"/>
              <a:t>				</a:t>
            </a:r>
            <a:endParaRPr lang="en-GB" dirty="0" smtClean="0"/>
          </a:p>
          <a:p>
            <a:pPr lvl="1"/>
            <a:endParaRPr lang="en-GB" dirty="0" smtClean="0"/>
          </a:p>
          <a:p>
            <a:pPr marL="385763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Introduction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Motivation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</a:t>
            </a:r>
            <a:r>
              <a:rPr lang="en-US" sz="1400" b="1" dirty="0">
                <a:solidFill>
                  <a:schemeClr val="bg1"/>
                </a:solidFill>
                <a:latin typeface="Constantia" pitchFamily="18" charset="0"/>
              </a:rPr>
              <a:t>Methodology</a:t>
            </a: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 |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Case study | Discussion</a:t>
            </a:r>
            <a:endParaRPr lang="en-US" sz="1400" b="1" dirty="0">
              <a:solidFill>
                <a:schemeClr val="bg2"/>
              </a:solidFill>
              <a:latin typeface="Constantia" pitchFamily="18" charset="0"/>
            </a:endParaRPr>
          </a:p>
        </p:txBody>
      </p:sp>
      <p:pic>
        <p:nvPicPr>
          <p:cNvPr id="31" name="Picture 2" descr="C:\Users\nbesinovic\Dropbox\PhD\Conferences\CASPT 2015\simple infr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563" y="1232982"/>
            <a:ext cx="5857875" cy="172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39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Introduction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Motivation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</a:t>
            </a:r>
            <a:r>
              <a:rPr lang="en-US" sz="1400" b="1" dirty="0">
                <a:solidFill>
                  <a:schemeClr val="bg1"/>
                </a:solidFill>
                <a:latin typeface="Constantia" pitchFamily="18" charset="0"/>
              </a:rPr>
              <a:t>Methodology</a:t>
            </a: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 |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Case study | Discussion</a:t>
            </a:r>
            <a:endParaRPr lang="en-US" sz="1400" b="1" dirty="0">
              <a:solidFill>
                <a:schemeClr val="bg2"/>
              </a:solidFill>
              <a:latin typeface="Constantia" pitchFamily="18" charset="0"/>
            </a:endParaRPr>
          </a:p>
        </p:txBody>
      </p:sp>
      <p:sp>
        <p:nvSpPr>
          <p:cNvPr id="81" name="Content Placeholder 2"/>
          <p:cNvSpPr>
            <a:spLocks noGrp="1"/>
          </p:cNvSpPr>
          <p:nvPr>
            <p:ph idx="1"/>
          </p:nvPr>
        </p:nvSpPr>
        <p:spPr>
          <a:xfrm>
            <a:off x="757238" y="1252538"/>
            <a:ext cx="7729537" cy="3967162"/>
          </a:xfrm>
        </p:spPr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Introduction</a:t>
            </a:r>
          </a:p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Motivation</a:t>
            </a:r>
          </a:p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Solution approach </a:t>
            </a:r>
          </a:p>
          <a:p>
            <a:pPr lvl="1"/>
            <a:r>
              <a:rPr lang="en-GB" dirty="0" err="1"/>
              <a:t>Preprocessing</a:t>
            </a:r>
            <a:endParaRPr lang="en-GB" dirty="0"/>
          </a:p>
          <a:p>
            <a:pPr lvl="1"/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TRP model</a:t>
            </a:r>
          </a:p>
          <a:p>
            <a:pPr lvl="1"/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RTRP model</a:t>
            </a:r>
          </a:p>
          <a:p>
            <a:pPr lvl="1"/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RTRP heuristics</a:t>
            </a:r>
          </a:p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Case study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lvl="1"/>
            <a:endParaRPr lang="en-GB" dirty="0" smtClean="0"/>
          </a:p>
          <a:p>
            <a:pPr marL="385763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5856" name="Rectangle 35855"/>
          <p:cNvSpPr/>
          <p:nvPr/>
        </p:nvSpPr>
        <p:spPr>
          <a:xfrm>
            <a:off x="6206513" y="3130845"/>
            <a:ext cx="2040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3"/>
            <a:r>
              <a:rPr lang="en-GB" sz="1800" dirty="0"/>
              <a:t>Building a graph…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245355" y="2507632"/>
            <a:ext cx="26532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2000" dirty="0" smtClean="0">
                <a:latin typeface="+mj-lt"/>
              </a:rPr>
              <a:t>Resource trees</a:t>
            </a:r>
          </a:p>
          <a:p>
            <a:pPr algn="l"/>
            <a:r>
              <a:rPr lang="en-GB" sz="2000" dirty="0" smtClean="0">
                <a:latin typeface="+mj-lt"/>
              </a:rPr>
              <a:t>Blocking times</a:t>
            </a:r>
          </a:p>
          <a:p>
            <a:pPr algn="l"/>
            <a:r>
              <a:rPr lang="en-GB" sz="2000" dirty="0" smtClean="0">
                <a:latin typeface="+mj-lt"/>
              </a:rPr>
              <a:t>Conflict </a:t>
            </a:r>
            <a:r>
              <a:rPr lang="en-GB" sz="2000" dirty="0">
                <a:latin typeface="+mj-lt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77559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besinovic\Dropbox\PhD\Conferences\CASPT 2015\blue train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3288"/>
          <a:stretch/>
        </p:blipFill>
        <p:spPr bwMode="auto">
          <a:xfrm>
            <a:off x="1464273" y="2978954"/>
            <a:ext cx="2230519" cy="315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1244600"/>
          </a:xfrm>
        </p:spPr>
        <p:txBody>
          <a:bodyPr/>
          <a:lstStyle/>
          <a:p>
            <a:r>
              <a:rPr lang="en-GB" dirty="0" err="1" smtClean="0"/>
              <a:t>Preprocessing</a:t>
            </a:r>
            <a:r>
              <a:rPr lang="en-GB" dirty="0" smtClean="0"/>
              <a:t> (</a:t>
            </a:r>
            <a:r>
              <a:rPr lang="en-GB" dirty="0"/>
              <a:t>1</a:t>
            </a:r>
            <a:r>
              <a:rPr lang="en-GB" dirty="0" smtClean="0"/>
              <a:t>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Introduction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Motivation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</a:t>
            </a:r>
            <a:r>
              <a:rPr lang="en-US" sz="1400" b="1" dirty="0">
                <a:solidFill>
                  <a:schemeClr val="bg1"/>
                </a:solidFill>
                <a:latin typeface="Constantia" pitchFamily="18" charset="0"/>
              </a:rPr>
              <a:t>Methodology</a:t>
            </a: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 |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Case study | Discussion</a:t>
            </a:r>
            <a:endParaRPr lang="en-US" sz="1400" b="1" dirty="0">
              <a:solidFill>
                <a:schemeClr val="bg2"/>
              </a:solidFill>
              <a:latin typeface="Constantia" pitchFamily="18" charset="0"/>
            </a:endParaRPr>
          </a:p>
        </p:txBody>
      </p:sp>
      <p:pic>
        <p:nvPicPr>
          <p:cNvPr id="1026" name="Picture 2" descr="C:\Users\nbesinovic\Dropbox\PhD\Conferences\CASPT 2015\simple infr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563" y="1232982"/>
            <a:ext cx="5857875" cy="172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109379" y="3207558"/>
            <a:ext cx="3034621" cy="393571"/>
          </a:xfrm>
        </p:spPr>
        <p:txBody>
          <a:bodyPr/>
          <a:lstStyle/>
          <a:p>
            <a:r>
              <a:rPr lang="en-GB" dirty="0" smtClean="0"/>
              <a:t>Resource tree – acyclic graph that includes all alternative routes 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4551785" y="221086"/>
            <a:ext cx="26532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2000" dirty="0" smtClean="0">
                <a:latin typeface="+mj-lt"/>
              </a:rPr>
              <a:t>Resource trees</a:t>
            </a:r>
          </a:p>
          <a:p>
            <a:pPr algn="l"/>
            <a:r>
              <a:rPr lang="en-GB" sz="2000" dirty="0" smtClean="0">
                <a:solidFill>
                  <a:schemeClr val="accent3">
                    <a:lumMod val="85000"/>
                  </a:schemeClr>
                </a:solidFill>
                <a:latin typeface="+mj-lt"/>
              </a:rPr>
              <a:t>Blocking times</a:t>
            </a:r>
          </a:p>
          <a:p>
            <a:pPr algn="l"/>
            <a:r>
              <a:rPr lang="en-GB" sz="2000" dirty="0" smtClean="0">
                <a:solidFill>
                  <a:schemeClr val="accent3">
                    <a:lumMod val="85000"/>
                  </a:schemeClr>
                </a:solidFill>
                <a:latin typeface="+mj-lt"/>
              </a:rPr>
              <a:t>Conflict </a:t>
            </a:r>
            <a:r>
              <a:rPr lang="en-GB" sz="2000" dirty="0">
                <a:solidFill>
                  <a:schemeClr val="accent3">
                    <a:lumMod val="85000"/>
                  </a:schemeClr>
                </a:solidFill>
                <a:latin typeface="+mj-lt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4208605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nbesinovic\Dropbox\PhD\Conferences\CASPT 2015\blue train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3" b="53288"/>
          <a:stretch/>
        </p:blipFill>
        <p:spPr bwMode="auto">
          <a:xfrm>
            <a:off x="1414272" y="2931035"/>
            <a:ext cx="2042160" cy="315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5" name="Rectangle 5"/>
          <p:cNvSpPr>
            <a:spLocks noChangeArrowheads="1"/>
          </p:cNvSpPr>
          <p:nvPr/>
        </p:nvSpPr>
        <p:spPr bwMode="auto">
          <a:xfrm>
            <a:off x="684213" y="1135377"/>
            <a:ext cx="7772400" cy="482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1244600"/>
          </a:xfrm>
        </p:spPr>
        <p:txBody>
          <a:bodyPr/>
          <a:lstStyle/>
          <a:p>
            <a:r>
              <a:rPr lang="en-GB" dirty="0" err="1" smtClean="0"/>
              <a:t>Preprocessing</a:t>
            </a:r>
            <a:r>
              <a:rPr lang="en-GB" dirty="0" smtClean="0"/>
              <a:t> (</a:t>
            </a:r>
            <a:r>
              <a:rPr lang="en-GB" dirty="0"/>
              <a:t>1</a:t>
            </a:r>
            <a:r>
              <a:rPr lang="en-GB" dirty="0" smtClean="0"/>
              <a:t>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Introduction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Motivation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| </a:t>
            </a:r>
            <a:r>
              <a:rPr lang="en-US" sz="1400" b="1" dirty="0">
                <a:solidFill>
                  <a:schemeClr val="bg1"/>
                </a:solidFill>
                <a:latin typeface="Constantia" pitchFamily="18" charset="0"/>
              </a:rPr>
              <a:t>Methodology</a:t>
            </a:r>
            <a:r>
              <a:rPr lang="en-US" sz="1400" b="1" dirty="0">
                <a:solidFill>
                  <a:schemeClr val="bg2"/>
                </a:solidFill>
                <a:latin typeface="Constantia" pitchFamily="18" charset="0"/>
              </a:rPr>
              <a:t> | </a:t>
            </a:r>
            <a:r>
              <a:rPr lang="en-US" sz="1400" b="1" dirty="0" smtClean="0">
                <a:solidFill>
                  <a:schemeClr val="bg2"/>
                </a:solidFill>
                <a:latin typeface="Constantia" pitchFamily="18" charset="0"/>
              </a:rPr>
              <a:t>Case study | Discussion</a:t>
            </a:r>
            <a:endParaRPr lang="en-US" sz="1400" b="1" dirty="0">
              <a:solidFill>
                <a:schemeClr val="bg2"/>
              </a:solidFill>
              <a:latin typeface="Constantia" pitchFamily="18" charset="0"/>
            </a:endParaRPr>
          </a:p>
        </p:txBody>
      </p:sp>
      <p:pic>
        <p:nvPicPr>
          <p:cNvPr id="10" name="Picture 2" descr="C:\Users\nbesinovic\Dropbox\PhD\Conferences\CASPT 2015\simple infr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563" y="1232982"/>
            <a:ext cx="5857875" cy="172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904826" y="3106508"/>
                <a:ext cx="1477519" cy="595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𝑡𝑟𝑎𝑖𝑛</m:t>
                          </m:r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  </m:t>
                          </m:r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𝑟𝑒𝑠𝑜𝑢𝑟𝑐𝑒</m:t>
                          </m:r>
                        </m:sub>
                      </m:sSub>
                    </m:oMath>
                  </m:oMathPara>
                </a14:m>
                <a:endParaRPr lang="en-GB" sz="1600" b="0" dirty="0" smtClean="0">
                  <a:solidFill>
                    <a:schemeClr val="tx1"/>
                  </a:solidFill>
                </a:endParaRPr>
              </a:p>
              <a:p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826" y="3106508"/>
                <a:ext cx="1477519" cy="59554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 bwMode="auto">
          <a:xfrm flipH="1">
            <a:off x="2500699" y="3396298"/>
            <a:ext cx="528761" cy="1461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6109379" y="3207558"/>
            <a:ext cx="3034621" cy="393571"/>
          </a:xfrm>
        </p:spPr>
        <p:txBody>
          <a:bodyPr/>
          <a:lstStyle/>
          <a:p>
            <a:r>
              <a:rPr lang="en-GB" dirty="0" smtClean="0"/>
              <a:t>Resource tree – acyclic graph that includes all alternative routes 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4551785" y="221086"/>
            <a:ext cx="26532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2000" dirty="0" smtClean="0">
                <a:latin typeface="+mj-lt"/>
              </a:rPr>
              <a:t>Resource trees</a:t>
            </a:r>
          </a:p>
          <a:p>
            <a:pPr algn="l"/>
            <a:r>
              <a:rPr lang="en-GB" sz="2000" dirty="0" smtClean="0">
                <a:solidFill>
                  <a:schemeClr val="accent3">
                    <a:lumMod val="85000"/>
                  </a:schemeClr>
                </a:solidFill>
                <a:latin typeface="+mj-lt"/>
              </a:rPr>
              <a:t>Blocking times</a:t>
            </a:r>
          </a:p>
          <a:p>
            <a:pPr algn="l"/>
            <a:r>
              <a:rPr lang="en-GB" sz="2000" dirty="0" smtClean="0">
                <a:solidFill>
                  <a:schemeClr val="accent3">
                    <a:lumMod val="85000"/>
                  </a:schemeClr>
                </a:solidFill>
                <a:latin typeface="+mj-lt"/>
              </a:rPr>
              <a:t>Conflict </a:t>
            </a:r>
            <a:r>
              <a:rPr lang="en-GB" sz="2000" dirty="0">
                <a:solidFill>
                  <a:schemeClr val="accent3">
                    <a:lumMod val="85000"/>
                  </a:schemeClr>
                </a:solidFill>
                <a:latin typeface="+mj-lt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3497456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">
  <a:themeElements>
    <a:clrScheme name="">
      <a:dk1>
        <a:srgbClr val="000000"/>
      </a:dk1>
      <a:lt1>
        <a:srgbClr val="FFFFFF"/>
      </a:lt1>
      <a:dk2>
        <a:srgbClr val="000000"/>
      </a:dk2>
      <a:lt2>
        <a:srgbClr val="108BD9"/>
      </a:lt2>
      <a:accent1>
        <a:srgbClr val="ADC610"/>
      </a:accent1>
      <a:accent2>
        <a:srgbClr val="002B60"/>
      </a:accent2>
      <a:accent3>
        <a:srgbClr val="FFFFFF"/>
      </a:accent3>
      <a:accent4>
        <a:srgbClr val="000000"/>
      </a:accent4>
      <a:accent5>
        <a:srgbClr val="D3DFAA"/>
      </a:accent5>
      <a:accent6>
        <a:srgbClr val="002656"/>
      </a:accent6>
      <a:hlink>
        <a:srgbClr val="A10058"/>
      </a:hlink>
      <a:folHlink>
        <a:srgbClr val="66BCAA"/>
      </a:folHlink>
    </a:clrScheme>
    <a:fontScheme name="text">
      <a:majorFont>
        <a:latin typeface="Bookman Old Style"/>
        <a:ea typeface=""/>
        <a:cs typeface=""/>
      </a:majorFont>
      <a:minorFont>
        <a:latin typeface="Tahoma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text 1">
        <a:dk1>
          <a:srgbClr val="000000"/>
        </a:dk1>
        <a:lt1>
          <a:srgbClr val="FFFFFF"/>
        </a:lt1>
        <a:dk2>
          <a:srgbClr val="000000"/>
        </a:dk2>
        <a:lt2>
          <a:srgbClr val="108BD9"/>
        </a:lt2>
        <a:accent1>
          <a:srgbClr val="C1C700"/>
        </a:accent1>
        <a:accent2>
          <a:srgbClr val="003B74"/>
        </a:accent2>
        <a:accent3>
          <a:srgbClr val="FFFFFF"/>
        </a:accent3>
        <a:accent4>
          <a:srgbClr val="000000"/>
        </a:accent4>
        <a:accent5>
          <a:srgbClr val="DDE0AA"/>
        </a:accent5>
        <a:accent6>
          <a:srgbClr val="003568"/>
        </a:accent6>
        <a:hlink>
          <a:srgbClr val="C2006E"/>
        </a:hlink>
        <a:folHlink>
          <a:srgbClr val="7FC6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65696</TotalTime>
  <Words>1804</Words>
  <Application>Microsoft Office PowerPoint</Application>
  <PresentationFormat>On-screen Show (4:3)</PresentationFormat>
  <Paragraphs>530</Paragraphs>
  <Slides>41</Slides>
  <Notes>14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text</vt:lpstr>
      <vt:lpstr>  Robust train routing            in station areas with reducing capacity utilization</vt:lpstr>
      <vt:lpstr>Outline</vt:lpstr>
      <vt:lpstr>Introduction</vt:lpstr>
      <vt:lpstr>State-of-the-art of Train Routing Problem (TRP)</vt:lpstr>
      <vt:lpstr>Robust train routing problem (RTRP)</vt:lpstr>
      <vt:lpstr>Some definitions</vt:lpstr>
      <vt:lpstr>PowerPoint Presentation</vt:lpstr>
      <vt:lpstr>Preprocessing (1) </vt:lpstr>
      <vt:lpstr>Preprocessing (1) </vt:lpstr>
      <vt:lpstr>Preprocessing (1) </vt:lpstr>
      <vt:lpstr>Preprocessing (2) </vt:lpstr>
      <vt:lpstr>Preprocessing (2)  </vt:lpstr>
      <vt:lpstr>Preprocessing (3)</vt:lpstr>
      <vt:lpstr>Preprocessing (3) </vt:lpstr>
      <vt:lpstr>PowerPoint Presentation</vt:lpstr>
      <vt:lpstr>TRP model</vt:lpstr>
      <vt:lpstr>PowerPoint Presentation</vt:lpstr>
      <vt:lpstr>RTRP model</vt:lpstr>
      <vt:lpstr>RTRP model</vt:lpstr>
      <vt:lpstr>RTRP model</vt:lpstr>
      <vt:lpstr>RTRP model</vt:lpstr>
      <vt:lpstr>RTRP model</vt:lpstr>
      <vt:lpstr>RTRP model</vt:lpstr>
      <vt:lpstr>RTRP model</vt:lpstr>
      <vt:lpstr>PowerPoint Presentation</vt:lpstr>
      <vt:lpstr>RTRP heuristics</vt:lpstr>
      <vt:lpstr>RTRP heuristics</vt:lpstr>
      <vt:lpstr>Methodology</vt:lpstr>
      <vt:lpstr>PowerPoint Presentation</vt:lpstr>
      <vt:lpstr>Case study</vt:lpstr>
      <vt:lpstr>Case study</vt:lpstr>
      <vt:lpstr>Case study</vt:lpstr>
      <vt:lpstr>Conclusion</vt:lpstr>
      <vt:lpstr>PowerPoint Presentation</vt:lpstr>
      <vt:lpstr>References</vt:lpstr>
      <vt:lpstr>Case study</vt:lpstr>
      <vt:lpstr>Train routing problem (TRP)</vt:lpstr>
      <vt:lpstr>Train routing problem (TRP)</vt:lpstr>
      <vt:lpstr>Introduction</vt:lpstr>
      <vt:lpstr>Preprocessing – Route reduction</vt:lpstr>
      <vt:lpstr>Preprocessing</vt:lpstr>
    </vt:vector>
  </TitlesOfParts>
  <Company>biwilderd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Missie en Visie TU Delft</dc:title>
  <dc:creator>N.Besinovic@tudelft.nl</dc:creator>
  <cp:lastModifiedBy>Nikola Besinovic</cp:lastModifiedBy>
  <cp:revision>2884</cp:revision>
  <cp:lastPrinted>2013-07-24T20:44:26Z</cp:lastPrinted>
  <dcterms:created xsi:type="dcterms:W3CDTF">2011-02-22T09:03:58Z</dcterms:created>
  <dcterms:modified xsi:type="dcterms:W3CDTF">2015-07-20T08:17:42Z</dcterms:modified>
</cp:coreProperties>
</file>